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6" r:id="rId2"/>
    <p:sldId id="257" r:id="rId3"/>
    <p:sldId id="258" r:id="rId4"/>
    <p:sldId id="259" r:id="rId5"/>
    <p:sldId id="260" r:id="rId6"/>
    <p:sldId id="261" r:id="rId7"/>
    <p:sldId id="281" r:id="rId8"/>
    <p:sldId id="282" r:id="rId9"/>
    <p:sldId id="283" r:id="rId10"/>
    <p:sldId id="262" r:id="rId11"/>
    <p:sldId id="267" r:id="rId12"/>
    <p:sldId id="268" r:id="rId13"/>
    <p:sldId id="269" r:id="rId14"/>
    <p:sldId id="270" r:id="rId15"/>
    <p:sldId id="271" r:id="rId16"/>
    <p:sldId id="272" r:id="rId17"/>
    <p:sldId id="273" r:id="rId18"/>
    <p:sldId id="274" r:id="rId19"/>
    <p:sldId id="275" r:id="rId20"/>
    <p:sldId id="276" r:id="rId21"/>
    <p:sldId id="280" r:id="rId22"/>
    <p:sldId id="277" r:id="rId23"/>
    <p:sldId id="278" r:id="rId24"/>
    <p:sldId id="279" r:id="rId25"/>
    <p:sldId id="305" r:id="rId2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3FC7A8-6003-47B8-82B9-47BD10C3B326}" v="5" dt="2025-08-26T04:03:27.93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97" d="100"/>
          <a:sy n="97" d="100"/>
        </p:scale>
        <p:origin x="1194" y="30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Henshaw" userId="0dae61f7bd1df94f" providerId="LiveId" clId="{45D57B93-B56C-458C-9A4F-64DE4EBBB241}"/>
    <pc:docChg chg="undo redo custSel addSld modSld">
      <pc:chgData name="Donald Henshaw" userId="0dae61f7bd1df94f" providerId="LiveId" clId="{45D57B93-B56C-458C-9A4F-64DE4EBBB241}" dt="2024-08-31T18:12:48.635" v="1545" actId="255"/>
      <pc:docMkLst>
        <pc:docMk/>
      </pc:docMkLst>
      <pc:sldChg chg="modSp mod">
        <pc:chgData name="Donald Henshaw" userId="0dae61f7bd1df94f" providerId="LiveId" clId="{45D57B93-B56C-458C-9A4F-64DE4EBBB241}" dt="2024-08-31T17:50:59.393" v="298" actId="20577"/>
        <pc:sldMkLst>
          <pc:docMk/>
          <pc:sldMk cId="0" sldId="257"/>
        </pc:sldMkLst>
      </pc:sldChg>
      <pc:sldChg chg="modSp mod">
        <pc:chgData name="Donald Henshaw" userId="0dae61f7bd1df94f" providerId="LiveId" clId="{45D57B93-B56C-458C-9A4F-64DE4EBBB241}" dt="2024-08-31T17:51:19.320" v="368" actId="20577"/>
        <pc:sldMkLst>
          <pc:docMk/>
          <pc:sldMk cId="0" sldId="258"/>
        </pc:sldMkLst>
      </pc:sldChg>
      <pc:sldChg chg="modSp mod">
        <pc:chgData name="Donald Henshaw" userId="0dae61f7bd1df94f" providerId="LiveId" clId="{45D57B93-B56C-458C-9A4F-64DE4EBBB241}" dt="2024-08-31T17:51:38.419" v="409" actId="20577"/>
        <pc:sldMkLst>
          <pc:docMk/>
          <pc:sldMk cId="0" sldId="259"/>
        </pc:sldMkLst>
      </pc:sldChg>
      <pc:sldChg chg="addSp delSp modSp mod modNotesTx">
        <pc:chgData name="Donald Henshaw" userId="0dae61f7bd1df94f" providerId="LiveId" clId="{45D57B93-B56C-458C-9A4F-64DE4EBBB241}" dt="2024-08-31T17:51:50.887" v="412"/>
        <pc:sldMkLst>
          <pc:docMk/>
          <pc:sldMk cId="0" sldId="260"/>
        </pc:sldMkLst>
      </pc:sldChg>
      <pc:sldChg chg="modSp mod">
        <pc:chgData name="Donald Henshaw" userId="0dae61f7bd1df94f" providerId="LiveId" clId="{45D57B93-B56C-458C-9A4F-64DE4EBBB241}" dt="2024-08-31T17:52:19" v="489" actId="255"/>
        <pc:sldMkLst>
          <pc:docMk/>
          <pc:sldMk cId="0" sldId="261"/>
        </pc:sldMkLst>
      </pc:sldChg>
      <pc:sldChg chg="modSp mod">
        <pc:chgData name="Donald Henshaw" userId="0dae61f7bd1df94f" providerId="LiveId" clId="{45D57B93-B56C-458C-9A4F-64DE4EBBB241}" dt="2024-08-31T17:56:01.890" v="716" actId="255"/>
        <pc:sldMkLst>
          <pc:docMk/>
          <pc:sldMk cId="0" sldId="262"/>
        </pc:sldMkLst>
      </pc:sldChg>
      <pc:sldChg chg="addSp delSp modSp mod">
        <pc:chgData name="Donald Henshaw" userId="0dae61f7bd1df94f" providerId="LiveId" clId="{45D57B93-B56C-458C-9A4F-64DE4EBBB241}" dt="2024-08-31T17:48:04.090" v="246" actId="478"/>
        <pc:sldMkLst>
          <pc:docMk/>
          <pc:sldMk cId="3044548773" sldId="266"/>
        </pc:sldMkLst>
      </pc:sldChg>
      <pc:sldChg chg="modSp mod">
        <pc:chgData name="Donald Henshaw" userId="0dae61f7bd1df94f" providerId="LiveId" clId="{45D57B93-B56C-458C-9A4F-64DE4EBBB241}" dt="2024-08-31T17:56:12.159" v="717" actId="255"/>
        <pc:sldMkLst>
          <pc:docMk/>
          <pc:sldMk cId="1558925845" sldId="267"/>
        </pc:sldMkLst>
      </pc:sldChg>
      <pc:sldChg chg="modSp mod">
        <pc:chgData name="Donald Henshaw" userId="0dae61f7bd1df94f" providerId="LiveId" clId="{45D57B93-B56C-458C-9A4F-64DE4EBBB241}" dt="2024-08-31T18:00:57.893" v="1185" actId="20577"/>
        <pc:sldMkLst>
          <pc:docMk/>
          <pc:sldMk cId="3080389913" sldId="268"/>
        </pc:sldMkLst>
      </pc:sldChg>
      <pc:sldChg chg="modSp mod">
        <pc:chgData name="Donald Henshaw" userId="0dae61f7bd1df94f" providerId="LiveId" clId="{45D57B93-B56C-458C-9A4F-64DE4EBBB241}" dt="2024-08-31T17:59:52.423" v="1082" actId="14100"/>
        <pc:sldMkLst>
          <pc:docMk/>
          <pc:sldMk cId="3069539611" sldId="269"/>
        </pc:sldMkLst>
      </pc:sldChg>
      <pc:sldChg chg="modSp mod">
        <pc:chgData name="Donald Henshaw" userId="0dae61f7bd1df94f" providerId="LiveId" clId="{45D57B93-B56C-458C-9A4F-64DE4EBBB241}" dt="2024-08-31T18:00:12.355" v="1153" actId="6549"/>
        <pc:sldMkLst>
          <pc:docMk/>
          <pc:sldMk cId="2892002146" sldId="270"/>
        </pc:sldMkLst>
      </pc:sldChg>
      <pc:sldChg chg="modSp mod">
        <pc:chgData name="Donald Henshaw" userId="0dae61f7bd1df94f" providerId="LiveId" clId="{45D57B93-B56C-458C-9A4F-64DE4EBBB241}" dt="2024-08-31T18:01:51.365" v="1190" actId="255"/>
        <pc:sldMkLst>
          <pc:docMk/>
          <pc:sldMk cId="14686491" sldId="271"/>
        </pc:sldMkLst>
      </pc:sldChg>
      <pc:sldChg chg="modSp mod">
        <pc:chgData name="Donald Henshaw" userId="0dae61f7bd1df94f" providerId="LiveId" clId="{45D57B93-B56C-458C-9A4F-64DE4EBBB241}" dt="2024-08-31T18:03:43.535" v="1324" actId="14100"/>
        <pc:sldMkLst>
          <pc:docMk/>
          <pc:sldMk cId="806809307" sldId="272"/>
        </pc:sldMkLst>
      </pc:sldChg>
      <pc:sldChg chg="modSp mod">
        <pc:chgData name="Donald Henshaw" userId="0dae61f7bd1df94f" providerId="LiveId" clId="{45D57B93-B56C-458C-9A4F-64DE4EBBB241}" dt="2024-08-31T18:03:56.677" v="1325" actId="255"/>
        <pc:sldMkLst>
          <pc:docMk/>
          <pc:sldMk cId="3951077864" sldId="273"/>
        </pc:sldMkLst>
      </pc:sldChg>
      <pc:sldChg chg="modSp mod">
        <pc:chgData name="Donald Henshaw" userId="0dae61f7bd1df94f" providerId="LiveId" clId="{45D57B93-B56C-458C-9A4F-64DE4EBBB241}" dt="2024-08-31T18:05:01.569" v="1326" actId="255"/>
        <pc:sldMkLst>
          <pc:docMk/>
          <pc:sldMk cId="649726163" sldId="274"/>
        </pc:sldMkLst>
      </pc:sldChg>
      <pc:sldChg chg="modSp mod">
        <pc:chgData name="Donald Henshaw" userId="0dae61f7bd1df94f" providerId="LiveId" clId="{45D57B93-B56C-458C-9A4F-64DE4EBBB241}" dt="2024-08-31T18:05:08.547" v="1327" actId="255"/>
        <pc:sldMkLst>
          <pc:docMk/>
          <pc:sldMk cId="2743497654" sldId="275"/>
        </pc:sldMkLst>
      </pc:sldChg>
      <pc:sldChg chg="modSp mod">
        <pc:chgData name="Donald Henshaw" userId="0dae61f7bd1df94f" providerId="LiveId" clId="{45D57B93-B56C-458C-9A4F-64DE4EBBB241}" dt="2024-08-31T18:05:27.020" v="1328" actId="255"/>
        <pc:sldMkLst>
          <pc:docMk/>
          <pc:sldMk cId="559651645" sldId="276"/>
        </pc:sldMkLst>
      </pc:sldChg>
      <pc:sldChg chg="modSp mod modNotesTx">
        <pc:chgData name="Donald Henshaw" userId="0dae61f7bd1df94f" providerId="LiveId" clId="{45D57B93-B56C-458C-9A4F-64DE4EBBB241}" dt="2024-08-31T18:09:03.849" v="1422" actId="20577"/>
        <pc:sldMkLst>
          <pc:docMk/>
          <pc:sldMk cId="3494079271" sldId="277"/>
        </pc:sldMkLst>
      </pc:sldChg>
      <pc:sldChg chg="modSp mod modNotesTx">
        <pc:chgData name="Donald Henshaw" userId="0dae61f7bd1df94f" providerId="LiveId" clId="{45D57B93-B56C-458C-9A4F-64DE4EBBB241}" dt="2024-08-31T18:11:05.744" v="1496" actId="20577"/>
        <pc:sldMkLst>
          <pc:docMk/>
          <pc:sldMk cId="2066723347" sldId="278"/>
        </pc:sldMkLst>
      </pc:sldChg>
      <pc:sldChg chg="modSp mod">
        <pc:chgData name="Donald Henshaw" userId="0dae61f7bd1df94f" providerId="LiveId" clId="{45D57B93-B56C-458C-9A4F-64DE4EBBB241}" dt="2024-08-31T18:05:48.400" v="1372" actId="6549"/>
        <pc:sldMkLst>
          <pc:docMk/>
          <pc:sldMk cId="1717009676" sldId="280"/>
        </pc:sldMkLst>
      </pc:sldChg>
      <pc:sldChg chg="modSp mod">
        <pc:chgData name="Donald Henshaw" userId="0dae61f7bd1df94f" providerId="LiveId" clId="{45D57B93-B56C-458C-9A4F-64DE4EBBB241}" dt="2024-08-31T17:52:49.710" v="539" actId="20577"/>
        <pc:sldMkLst>
          <pc:docMk/>
          <pc:sldMk cId="3613137243" sldId="281"/>
        </pc:sldMkLst>
      </pc:sldChg>
      <pc:sldChg chg="addSp delSp modSp mod">
        <pc:chgData name="Donald Henshaw" userId="0dae61f7bd1df94f" providerId="LiveId" clId="{45D57B93-B56C-458C-9A4F-64DE4EBBB241}" dt="2024-08-31T17:54:11.550" v="605" actId="20577"/>
        <pc:sldMkLst>
          <pc:docMk/>
          <pc:sldMk cId="4243096655" sldId="282"/>
        </pc:sldMkLst>
      </pc:sldChg>
      <pc:sldChg chg="modSp mod">
        <pc:chgData name="Donald Henshaw" userId="0dae61f7bd1df94f" providerId="LiveId" clId="{45D57B93-B56C-458C-9A4F-64DE4EBBB241}" dt="2024-08-31T17:55:40.176" v="715" actId="20577"/>
        <pc:sldMkLst>
          <pc:docMk/>
          <pc:sldMk cId="3413949045" sldId="283"/>
        </pc:sldMkLst>
      </pc:sldChg>
      <pc:sldChg chg="modSp add mod">
        <pc:chgData name="Donald Henshaw" userId="0dae61f7bd1df94f" providerId="LiveId" clId="{45D57B93-B56C-458C-9A4F-64DE4EBBB241}" dt="2024-08-31T18:12:48.635" v="1545" actId="255"/>
        <pc:sldMkLst>
          <pc:docMk/>
          <pc:sldMk cId="2406825413" sldId="305"/>
        </pc:sldMkLst>
      </pc:sldChg>
    </pc:docChg>
  </pc:docChgLst>
  <pc:docChgLst>
    <pc:chgData name="DJ Henshaw" userId="0dae61f7bd1df94f" providerId="LiveId" clId="{6D3FC7A8-6003-47B8-82B9-47BD10C3B326}"/>
    <pc:docChg chg="undo custSel addSld delSld modSld sldOrd">
      <pc:chgData name="DJ Henshaw" userId="0dae61f7bd1df94f" providerId="LiveId" clId="{6D3FC7A8-6003-47B8-82B9-47BD10C3B326}" dt="2025-08-26T04:03:45.241" v="27" actId="20577"/>
      <pc:docMkLst>
        <pc:docMk/>
      </pc:docMkLst>
      <pc:sldChg chg="modSp mod">
        <pc:chgData name="DJ Henshaw" userId="0dae61f7bd1df94f" providerId="LiveId" clId="{6D3FC7A8-6003-47B8-82B9-47BD10C3B326}" dt="2025-08-26T03:31:09.323" v="2" actId="20577"/>
        <pc:sldMkLst>
          <pc:docMk/>
          <pc:sldMk cId="0" sldId="257"/>
        </pc:sldMkLst>
        <pc:spChg chg="mod">
          <ac:chgData name="DJ Henshaw" userId="0dae61f7bd1df94f" providerId="LiveId" clId="{6D3FC7A8-6003-47B8-82B9-47BD10C3B326}" dt="2025-08-26T03:31:09.323" v="2" actId="20577"/>
          <ac:spMkLst>
            <pc:docMk/>
            <pc:sldMk cId="0" sldId="257"/>
            <ac:spMk id="8" creationId="{7F4A3D38-BBAC-43FC-9C75-A3B46103994C}"/>
          </ac:spMkLst>
        </pc:spChg>
      </pc:sldChg>
      <pc:sldChg chg="modSp mod">
        <pc:chgData name="DJ Henshaw" userId="0dae61f7bd1df94f" providerId="LiveId" clId="{6D3FC7A8-6003-47B8-82B9-47BD10C3B326}" dt="2025-08-26T03:31:24.316" v="6" actId="20577"/>
        <pc:sldMkLst>
          <pc:docMk/>
          <pc:sldMk cId="0" sldId="259"/>
        </pc:sldMkLst>
        <pc:spChg chg="mod">
          <ac:chgData name="DJ Henshaw" userId="0dae61f7bd1df94f" providerId="LiveId" clId="{6D3FC7A8-6003-47B8-82B9-47BD10C3B326}" dt="2025-08-26T03:31:24.316" v="6" actId="20577"/>
          <ac:spMkLst>
            <pc:docMk/>
            <pc:sldMk cId="0" sldId="259"/>
            <ac:spMk id="2" creationId="{00000000-0000-0000-0000-000000000000}"/>
          </ac:spMkLst>
        </pc:spChg>
      </pc:sldChg>
      <pc:sldChg chg="modSp mod">
        <pc:chgData name="DJ Henshaw" userId="0dae61f7bd1df94f" providerId="LiveId" clId="{6D3FC7A8-6003-47B8-82B9-47BD10C3B326}" dt="2025-08-26T03:35:19.838" v="21" actId="1076"/>
        <pc:sldMkLst>
          <pc:docMk/>
          <pc:sldMk cId="14686491" sldId="271"/>
        </pc:sldMkLst>
        <pc:picChg chg="mod">
          <ac:chgData name="DJ Henshaw" userId="0dae61f7bd1df94f" providerId="LiveId" clId="{6D3FC7A8-6003-47B8-82B9-47BD10C3B326}" dt="2025-08-26T03:35:19.838" v="21" actId="1076"/>
          <ac:picMkLst>
            <pc:docMk/>
            <pc:sldMk cId="14686491" sldId="271"/>
            <ac:picMk id="5" creationId="{A941CB1A-889B-4BFF-BC92-1D27B4465D18}"/>
          </ac:picMkLst>
        </pc:picChg>
      </pc:sldChg>
      <pc:sldChg chg="mod modShow">
        <pc:chgData name="DJ Henshaw" userId="0dae61f7bd1df94f" providerId="LiveId" clId="{6D3FC7A8-6003-47B8-82B9-47BD10C3B326}" dt="2025-08-26T03:36:18.921" v="22" actId="729"/>
        <pc:sldMkLst>
          <pc:docMk/>
          <pc:sldMk cId="806809307" sldId="272"/>
        </pc:sldMkLst>
      </pc:sldChg>
      <pc:sldChg chg="mod modShow">
        <pc:chgData name="DJ Henshaw" userId="0dae61f7bd1df94f" providerId="LiveId" clId="{6D3FC7A8-6003-47B8-82B9-47BD10C3B326}" dt="2025-08-26T03:36:18.921" v="22" actId="729"/>
        <pc:sldMkLst>
          <pc:docMk/>
          <pc:sldMk cId="3951077864" sldId="273"/>
        </pc:sldMkLst>
      </pc:sldChg>
      <pc:sldChg chg="mod modShow">
        <pc:chgData name="DJ Henshaw" userId="0dae61f7bd1df94f" providerId="LiveId" clId="{6D3FC7A8-6003-47B8-82B9-47BD10C3B326}" dt="2025-08-26T03:36:18.921" v="22" actId="729"/>
        <pc:sldMkLst>
          <pc:docMk/>
          <pc:sldMk cId="649726163" sldId="274"/>
        </pc:sldMkLst>
      </pc:sldChg>
      <pc:sldChg chg="mod modShow">
        <pc:chgData name="DJ Henshaw" userId="0dae61f7bd1df94f" providerId="LiveId" clId="{6D3FC7A8-6003-47B8-82B9-47BD10C3B326}" dt="2025-08-26T03:36:18.921" v="22" actId="729"/>
        <pc:sldMkLst>
          <pc:docMk/>
          <pc:sldMk cId="2743497654" sldId="275"/>
        </pc:sldMkLst>
      </pc:sldChg>
      <pc:sldChg chg="mod modShow">
        <pc:chgData name="DJ Henshaw" userId="0dae61f7bd1df94f" providerId="LiveId" clId="{6D3FC7A8-6003-47B8-82B9-47BD10C3B326}" dt="2025-08-26T03:36:18.921" v="22" actId="729"/>
        <pc:sldMkLst>
          <pc:docMk/>
          <pc:sldMk cId="559651645" sldId="276"/>
        </pc:sldMkLst>
      </pc:sldChg>
      <pc:sldChg chg="modSp mod">
        <pc:chgData name="DJ Henshaw" userId="0dae61f7bd1df94f" providerId="LiveId" clId="{6D3FC7A8-6003-47B8-82B9-47BD10C3B326}" dt="2025-08-26T03:34:17.859" v="19" actId="207"/>
        <pc:sldMkLst>
          <pc:docMk/>
          <pc:sldMk cId="3613137243" sldId="281"/>
        </pc:sldMkLst>
        <pc:spChg chg="mod">
          <ac:chgData name="DJ Henshaw" userId="0dae61f7bd1df94f" providerId="LiveId" clId="{6D3FC7A8-6003-47B8-82B9-47BD10C3B326}" dt="2025-08-26T03:34:17.859" v="19" actId="207"/>
          <ac:spMkLst>
            <pc:docMk/>
            <pc:sldMk cId="3613137243" sldId="281"/>
            <ac:spMk id="3" creationId="{5105F5A7-BA59-4172-9BE3-5270CEA3C0CC}"/>
          </ac:spMkLst>
        </pc:spChg>
      </pc:sldChg>
      <pc:sldChg chg="modSp add del mod ord">
        <pc:chgData name="DJ Henshaw" userId="0dae61f7bd1df94f" providerId="LiveId" clId="{6D3FC7A8-6003-47B8-82B9-47BD10C3B326}" dt="2025-08-26T04:03:45.241" v="27" actId="20577"/>
        <pc:sldMkLst>
          <pc:docMk/>
          <pc:sldMk cId="2406825413" sldId="305"/>
        </pc:sldMkLst>
        <pc:spChg chg="mod">
          <ac:chgData name="DJ Henshaw" userId="0dae61f7bd1df94f" providerId="LiveId" clId="{6D3FC7A8-6003-47B8-82B9-47BD10C3B326}" dt="2025-08-26T04:03:45.241" v="27" actId="20577"/>
          <ac:spMkLst>
            <pc:docMk/>
            <pc:sldMk cId="2406825413" sldId="305"/>
            <ac:spMk id="5" creationId="{589BE4FA-011F-E46F-2EF1-56FDA29E9D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40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360" tIns="52180" rIns="104360" bIns="52180">
            <a:normAutofit fontScale="25000" lnSpcReduction="20000"/>
          </a:bodyPr>
          <a:lstStyle/>
          <a:p>
            <a:r>
              <a:t>Presenter</a:t>
            </a:r>
          </a:p>
          <a:p>
            <a:r>
              <a:t>2020-08-20 03:12:23</a:t>
            </a:r>
          </a:p>
          <a:p>
            <a:r>
              <a:t>--------------------------------------------</a:t>
            </a:r>
          </a:p>
        </p:txBody>
      </p:sp>
    </p:spTree>
    <p:extLst>
      <p:ext uri="{BB962C8B-B14F-4D97-AF65-F5344CB8AC3E}">
        <p14:creationId xmlns:p14="http://schemas.microsoft.com/office/powerpoint/2010/main" val="409777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360" tIns="52180" rIns="104360" bIns="52180">
            <a:normAutofit fontScale="25000" lnSpcReduction="20000"/>
          </a:bodyPr>
          <a:lstStyle/>
          <a:p>
            <a:r>
              <a:t>Presenter</a:t>
            </a:r>
          </a:p>
          <a:p>
            <a:r>
              <a:t>2020-08-20 03:12:24</a:t>
            </a:r>
          </a:p>
          <a:p>
            <a:r>
              <a:t>--------------------------------------------</a:t>
            </a:r>
          </a:p>
          <a:p>
            <a:r>
              <a:t>And by all means – If you are Not  wearing Pants please do Not Get  up unless you turn off your  video.</a:t>
            </a:r>
          </a:p>
        </p:txBody>
      </p:sp>
    </p:spTree>
    <p:extLst>
      <p:ext uri="{BB962C8B-B14F-4D97-AF65-F5344CB8AC3E}">
        <p14:creationId xmlns:p14="http://schemas.microsoft.com/office/powerpoint/2010/main" val="335411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360" tIns="52180" rIns="104360" bIns="52180">
            <a:normAutofit fontScale="25000" lnSpcReduction="20000"/>
          </a:bodyPr>
          <a:lstStyle/>
          <a:p>
            <a:r>
              <a:t>Presenter</a:t>
            </a:r>
          </a:p>
          <a:p>
            <a:r>
              <a:t>2020-08-20 03:12:24</a:t>
            </a:r>
          </a:p>
          <a:p>
            <a:r>
              <a:t>--------------------------------------------</a:t>
            </a:r>
          </a:p>
        </p:txBody>
      </p:sp>
    </p:spTree>
    <p:extLst>
      <p:ext uri="{BB962C8B-B14F-4D97-AF65-F5344CB8AC3E}">
        <p14:creationId xmlns:p14="http://schemas.microsoft.com/office/powerpoint/2010/main" val="337395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360" tIns="52180" rIns="104360" bIns="52180">
            <a:normAutofit fontScale="25000" lnSpcReduction="20000"/>
          </a:bodyPr>
          <a:lstStyle/>
          <a:p>
            <a:r>
              <a:rPr lang="en-US" dirty="0"/>
              <a:t>990:  https://www.irs.gov/pub/irs-pdf/f990.pdf “Return of Organization Exempt From Income Tax</a:t>
            </a:r>
          </a:p>
          <a:p>
            <a:endParaRPr lang="en-US" dirty="0"/>
          </a:p>
          <a:p>
            <a:r>
              <a:rPr lang="en-US" dirty="0"/>
              <a:t>https://vfwca.org/uploads/Documents/Training/QuartermasterGuidetoFederalTaxInformation.pdf</a:t>
            </a:r>
          </a:p>
          <a:p>
            <a:endParaRPr dirty="0"/>
          </a:p>
        </p:txBody>
      </p:sp>
    </p:spTree>
    <p:extLst>
      <p:ext uri="{BB962C8B-B14F-4D97-AF65-F5344CB8AC3E}">
        <p14:creationId xmlns:p14="http://schemas.microsoft.com/office/powerpoint/2010/main" val="668145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360" tIns="52180" rIns="104360" bIns="52180">
            <a:normAutofit fontScale="25000" lnSpcReduction="20000"/>
          </a:bodyPr>
          <a:lstStyle/>
          <a:p>
            <a:endParaRPr/>
          </a:p>
        </p:txBody>
      </p:sp>
    </p:spTree>
    <p:extLst>
      <p:ext uri="{BB962C8B-B14F-4D97-AF65-F5344CB8AC3E}">
        <p14:creationId xmlns:p14="http://schemas.microsoft.com/office/powerpoint/2010/main" val="14607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360" tIns="52180" rIns="104360" bIns="52180">
            <a:normAutofit fontScale="25000" lnSpcReduction="20000"/>
          </a:bodyPr>
          <a:lstStyle/>
          <a:p>
            <a:r>
              <a:t>Presenter</a:t>
            </a:r>
          </a:p>
          <a:p>
            <a:r>
              <a:t>2020-08-20 03:12:25</a:t>
            </a:r>
          </a:p>
          <a:p>
            <a:r>
              <a:t>--------------------------------------------</a:t>
            </a:r>
          </a:p>
          <a:p>
            <a:r>
              <a:t>Many younger veterans have made  statements to the fact that why  don’t the VFW do things to help  Veterans like other organizations  do instead of pushing  membership and programs.  Other statements heard, we  don’t want to run bars or sit  around drinking, we want to  volunteer to help other Veterans  who really need the help. When  the VFW was founded it didn’t  have bars or canteens and it did  in fact Foster camaraderie ….  When you look at other Veterans  organizations such a Wounded  Warrior, Team RWB, SVA, etc…  You see organizations that are  helping in Specific ways. As I  learned a few months ago, some  organizations, maybe some of  these, obtain funding through  different government agencies to  help them do what they do – they  have to follow the government  guidelines for the specific  service/treatment they perform in  order to get the funding and  that’s great. But what they don’t  do is advocate for Veterans Full  time to secure more health,  education and other benefits all  Veterans and their families  deserve. Only a handfull have  the capability to assist Veterans  and their families in filing  disability claims and NONE are  at the capacity of the VFW. That  my friends is What the VFW  does. We demand results from  our government for those who  fought for this country. This all  comes with a price and it’s not  cheap so that’s why we push  Membership as hard as we do.  The VFW receives NO  GOVERNMENT FUNDING to do  what we do. Does that stop a  Post from doing a food drive,  building a deck for a disabled  Veteran, or having a family  outing event? No! We  encourage and preach that with  our community service and  scholarship programs.</a:t>
            </a:r>
          </a:p>
        </p:txBody>
      </p:sp>
    </p:spTree>
    <p:extLst>
      <p:ext uri="{BB962C8B-B14F-4D97-AF65-F5344CB8AC3E}">
        <p14:creationId xmlns:p14="http://schemas.microsoft.com/office/powerpoint/2010/main" val="420373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FTB 199: https://www.ftb.ca.gov/forms/2022/2022-199.pdf “California Exempt Organization FORM 2022 Annual Information Return”</a:t>
            </a:r>
          </a:p>
          <a:p>
            <a:endParaRPr lang="en-US" dirty="0"/>
          </a:p>
          <a:p>
            <a:r>
              <a:rPr lang="en-US" dirty="0"/>
              <a:t>RRF-1: https://oag.ca.gov/system/files/media/rrf1_form.pdf - Registry of Charitable Trusts ANNUAL REGISTRATION RENEWAL FEE REPORT TO ATTORNEY GENERAL OF CALIFORNIA </a:t>
            </a:r>
          </a:p>
        </p:txBody>
      </p:sp>
    </p:spTree>
    <p:extLst>
      <p:ext uri="{BB962C8B-B14F-4D97-AF65-F5344CB8AC3E}">
        <p14:creationId xmlns:p14="http://schemas.microsoft.com/office/powerpoint/2010/main" val="2018932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https://www.irs.gov/charities-non-profits/annual-electronic-filing-requirement-for-small-exempt-organizations-form-990-n-e-postcard</a:t>
            </a:r>
          </a:p>
          <a:p>
            <a:endParaRPr lang="en-US" dirty="0"/>
          </a:p>
          <a:p>
            <a:r>
              <a:rPr lang="en-US" dirty="0"/>
              <a:t>https://www.ftb.ca.gov/file/business/types/charities-nonprofits/199N.asp</a:t>
            </a:r>
          </a:p>
          <a:p>
            <a:endParaRPr lang="en-US" dirty="0"/>
          </a:p>
        </p:txBody>
      </p:sp>
    </p:spTree>
    <p:extLst>
      <p:ext uri="{BB962C8B-B14F-4D97-AF65-F5344CB8AC3E}">
        <p14:creationId xmlns:p14="http://schemas.microsoft.com/office/powerpoint/2010/main" val="54352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2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27490" y="442398"/>
            <a:ext cx="5871885" cy="290988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5725" y="85725"/>
            <a:ext cx="8972550" cy="4972050"/>
          </a:xfrm>
          <a:custGeom>
            <a:avLst/>
            <a:gdLst/>
            <a:ahLst/>
            <a:cxnLst/>
            <a:rect l="l" t="t" r="r" b="b"/>
            <a:pathLst>
              <a:path w="8972550" h="4972050">
                <a:moveTo>
                  <a:pt x="28575" y="0"/>
                </a:moveTo>
                <a:lnTo>
                  <a:pt x="20993" y="0"/>
                </a:lnTo>
                <a:lnTo>
                  <a:pt x="13728" y="3009"/>
                </a:lnTo>
                <a:lnTo>
                  <a:pt x="3009" y="13728"/>
                </a:lnTo>
                <a:lnTo>
                  <a:pt x="0" y="20993"/>
                </a:lnTo>
                <a:lnTo>
                  <a:pt x="0" y="4951056"/>
                </a:lnTo>
                <a:lnTo>
                  <a:pt x="3009" y="4958321"/>
                </a:lnTo>
                <a:lnTo>
                  <a:pt x="13728" y="4969040"/>
                </a:lnTo>
                <a:lnTo>
                  <a:pt x="20993" y="4972050"/>
                </a:lnTo>
                <a:lnTo>
                  <a:pt x="8951556" y="4972050"/>
                </a:lnTo>
                <a:lnTo>
                  <a:pt x="8958821" y="4969040"/>
                </a:lnTo>
                <a:lnTo>
                  <a:pt x="8969540" y="4958321"/>
                </a:lnTo>
                <a:lnTo>
                  <a:pt x="8971744" y="4953000"/>
                </a:lnTo>
                <a:lnTo>
                  <a:pt x="26047" y="4953000"/>
                </a:lnTo>
                <a:lnTo>
                  <a:pt x="23622" y="4951996"/>
                </a:lnTo>
                <a:lnTo>
                  <a:pt x="21831" y="4950206"/>
                </a:lnTo>
                <a:lnTo>
                  <a:pt x="20053" y="4948428"/>
                </a:lnTo>
                <a:lnTo>
                  <a:pt x="19050" y="4946002"/>
                </a:lnTo>
                <a:lnTo>
                  <a:pt x="19050" y="26047"/>
                </a:lnTo>
                <a:lnTo>
                  <a:pt x="20053" y="23622"/>
                </a:lnTo>
                <a:lnTo>
                  <a:pt x="21844" y="21844"/>
                </a:lnTo>
                <a:lnTo>
                  <a:pt x="23622" y="20053"/>
                </a:lnTo>
                <a:lnTo>
                  <a:pt x="26047" y="19050"/>
                </a:lnTo>
                <a:lnTo>
                  <a:pt x="28575" y="19050"/>
                </a:lnTo>
                <a:lnTo>
                  <a:pt x="28575" y="0"/>
                </a:lnTo>
                <a:close/>
              </a:path>
              <a:path w="8972550" h="4972050">
                <a:moveTo>
                  <a:pt x="8951556" y="0"/>
                </a:moveTo>
                <a:lnTo>
                  <a:pt x="28575" y="0"/>
                </a:lnTo>
                <a:lnTo>
                  <a:pt x="28575" y="19050"/>
                </a:lnTo>
                <a:lnTo>
                  <a:pt x="8946502" y="19050"/>
                </a:lnTo>
                <a:lnTo>
                  <a:pt x="8948928" y="20053"/>
                </a:lnTo>
                <a:lnTo>
                  <a:pt x="8952496" y="23622"/>
                </a:lnTo>
                <a:lnTo>
                  <a:pt x="8953500" y="26047"/>
                </a:lnTo>
                <a:lnTo>
                  <a:pt x="8953500" y="4946002"/>
                </a:lnTo>
                <a:lnTo>
                  <a:pt x="8952496" y="4948428"/>
                </a:lnTo>
                <a:lnTo>
                  <a:pt x="8948928" y="4951996"/>
                </a:lnTo>
                <a:lnTo>
                  <a:pt x="8946502" y="4953000"/>
                </a:lnTo>
                <a:lnTo>
                  <a:pt x="8971744" y="4953000"/>
                </a:lnTo>
                <a:lnTo>
                  <a:pt x="8972550" y="4951056"/>
                </a:lnTo>
                <a:lnTo>
                  <a:pt x="8972550" y="20993"/>
                </a:lnTo>
                <a:lnTo>
                  <a:pt x="8969540" y="13728"/>
                </a:lnTo>
                <a:lnTo>
                  <a:pt x="8958821" y="3009"/>
                </a:lnTo>
                <a:lnTo>
                  <a:pt x="8951556" y="0"/>
                </a:lnTo>
                <a:close/>
              </a:path>
              <a:path w="8972550" h="4972050">
                <a:moveTo>
                  <a:pt x="8927426" y="38100"/>
                </a:moveTo>
                <a:lnTo>
                  <a:pt x="45110" y="38100"/>
                </a:lnTo>
                <a:lnTo>
                  <a:pt x="42659" y="39116"/>
                </a:lnTo>
                <a:lnTo>
                  <a:pt x="39116" y="42659"/>
                </a:lnTo>
                <a:lnTo>
                  <a:pt x="38100" y="45110"/>
                </a:lnTo>
                <a:lnTo>
                  <a:pt x="38105" y="4926939"/>
                </a:lnTo>
                <a:lnTo>
                  <a:pt x="39116" y="4929390"/>
                </a:lnTo>
                <a:lnTo>
                  <a:pt x="42659" y="4932934"/>
                </a:lnTo>
                <a:lnTo>
                  <a:pt x="45110" y="4933950"/>
                </a:lnTo>
                <a:lnTo>
                  <a:pt x="8927426" y="4933950"/>
                </a:lnTo>
                <a:lnTo>
                  <a:pt x="8929890" y="4932934"/>
                </a:lnTo>
                <a:lnTo>
                  <a:pt x="8933434" y="4929390"/>
                </a:lnTo>
                <a:lnTo>
                  <a:pt x="8934450" y="4926939"/>
                </a:lnTo>
                <a:lnTo>
                  <a:pt x="8934450" y="4924425"/>
                </a:lnTo>
                <a:lnTo>
                  <a:pt x="47625" y="4924425"/>
                </a:lnTo>
                <a:lnTo>
                  <a:pt x="47625" y="4914900"/>
                </a:lnTo>
                <a:lnTo>
                  <a:pt x="57150" y="4914900"/>
                </a:lnTo>
                <a:lnTo>
                  <a:pt x="57150" y="57150"/>
                </a:lnTo>
                <a:lnTo>
                  <a:pt x="47625" y="57150"/>
                </a:lnTo>
                <a:lnTo>
                  <a:pt x="47625" y="47625"/>
                </a:lnTo>
                <a:lnTo>
                  <a:pt x="8934450" y="47625"/>
                </a:lnTo>
                <a:lnTo>
                  <a:pt x="8934444" y="45110"/>
                </a:lnTo>
                <a:lnTo>
                  <a:pt x="8933434" y="42659"/>
                </a:lnTo>
                <a:lnTo>
                  <a:pt x="8929890" y="39116"/>
                </a:lnTo>
                <a:lnTo>
                  <a:pt x="8927426" y="38100"/>
                </a:lnTo>
                <a:close/>
              </a:path>
              <a:path w="8972550" h="4972050">
                <a:moveTo>
                  <a:pt x="57150" y="4914900"/>
                </a:moveTo>
                <a:lnTo>
                  <a:pt x="47625" y="4914900"/>
                </a:lnTo>
                <a:lnTo>
                  <a:pt x="47625" y="4924425"/>
                </a:lnTo>
                <a:lnTo>
                  <a:pt x="57150" y="4924425"/>
                </a:lnTo>
                <a:lnTo>
                  <a:pt x="57150" y="4914900"/>
                </a:lnTo>
                <a:close/>
              </a:path>
              <a:path w="8972550" h="4972050">
                <a:moveTo>
                  <a:pt x="8915400" y="4914900"/>
                </a:moveTo>
                <a:lnTo>
                  <a:pt x="57150" y="4914900"/>
                </a:lnTo>
                <a:lnTo>
                  <a:pt x="57150" y="4924425"/>
                </a:lnTo>
                <a:lnTo>
                  <a:pt x="8915400" y="4924425"/>
                </a:lnTo>
                <a:lnTo>
                  <a:pt x="8915400" y="4914900"/>
                </a:lnTo>
                <a:close/>
              </a:path>
              <a:path w="8972550" h="4972050">
                <a:moveTo>
                  <a:pt x="8924925" y="47625"/>
                </a:moveTo>
                <a:lnTo>
                  <a:pt x="8915400" y="47625"/>
                </a:lnTo>
                <a:lnTo>
                  <a:pt x="8915400" y="4924425"/>
                </a:lnTo>
                <a:lnTo>
                  <a:pt x="8924925" y="4924425"/>
                </a:lnTo>
                <a:lnTo>
                  <a:pt x="8924925" y="4914900"/>
                </a:lnTo>
                <a:lnTo>
                  <a:pt x="8934450" y="4914900"/>
                </a:lnTo>
                <a:lnTo>
                  <a:pt x="8934450" y="57150"/>
                </a:lnTo>
                <a:lnTo>
                  <a:pt x="8924925" y="57150"/>
                </a:lnTo>
                <a:lnTo>
                  <a:pt x="8924925" y="47625"/>
                </a:lnTo>
                <a:close/>
              </a:path>
              <a:path w="8972550" h="4972050">
                <a:moveTo>
                  <a:pt x="8934450" y="4914900"/>
                </a:moveTo>
                <a:lnTo>
                  <a:pt x="8924925" y="4914900"/>
                </a:lnTo>
                <a:lnTo>
                  <a:pt x="8924925" y="4924425"/>
                </a:lnTo>
                <a:lnTo>
                  <a:pt x="8934450" y="4924425"/>
                </a:lnTo>
                <a:lnTo>
                  <a:pt x="8934450" y="4914900"/>
                </a:lnTo>
                <a:close/>
              </a:path>
              <a:path w="8972550" h="4972050">
                <a:moveTo>
                  <a:pt x="57150" y="47625"/>
                </a:moveTo>
                <a:lnTo>
                  <a:pt x="47625" y="47625"/>
                </a:lnTo>
                <a:lnTo>
                  <a:pt x="47625" y="57150"/>
                </a:lnTo>
                <a:lnTo>
                  <a:pt x="57150" y="57150"/>
                </a:lnTo>
                <a:lnTo>
                  <a:pt x="57150" y="47625"/>
                </a:lnTo>
                <a:close/>
              </a:path>
              <a:path w="8972550" h="4972050">
                <a:moveTo>
                  <a:pt x="8915400" y="47625"/>
                </a:moveTo>
                <a:lnTo>
                  <a:pt x="57150" y="47625"/>
                </a:lnTo>
                <a:lnTo>
                  <a:pt x="57150" y="57150"/>
                </a:lnTo>
                <a:lnTo>
                  <a:pt x="8915400" y="57150"/>
                </a:lnTo>
                <a:lnTo>
                  <a:pt x="8915400" y="47625"/>
                </a:lnTo>
                <a:close/>
              </a:path>
              <a:path w="8972550" h="4972050">
                <a:moveTo>
                  <a:pt x="8934450" y="47625"/>
                </a:moveTo>
                <a:lnTo>
                  <a:pt x="8924925" y="47625"/>
                </a:lnTo>
                <a:lnTo>
                  <a:pt x="8924925" y="57150"/>
                </a:lnTo>
                <a:lnTo>
                  <a:pt x="8934450" y="57150"/>
                </a:lnTo>
                <a:lnTo>
                  <a:pt x="8934450" y="47625"/>
                </a:lnTo>
                <a:close/>
              </a:path>
            </a:pathLst>
          </a:custGeom>
          <a:solidFill>
            <a:srgbClr val="917601"/>
          </a:solidFill>
        </p:spPr>
        <p:txBody>
          <a:bodyPr wrap="square" lIns="0" tIns="0" rIns="0" bIns="0" rtlCol="0"/>
          <a:lstStyle/>
          <a:p>
            <a:endParaRPr dirty="0"/>
          </a:p>
        </p:txBody>
      </p:sp>
      <p:sp>
        <p:nvSpPr>
          <p:cNvPr id="2" name="Holder 2"/>
          <p:cNvSpPr>
            <a:spLocks noGrp="1"/>
          </p:cNvSpPr>
          <p:nvPr>
            <p:ph type="title"/>
          </p:nvPr>
        </p:nvSpPr>
        <p:spPr>
          <a:xfrm>
            <a:off x="406755" y="469940"/>
            <a:ext cx="8330488" cy="330834"/>
          </a:xfrm>
          <a:prstGeom prst="rect">
            <a:avLst/>
          </a:prstGeom>
        </p:spPr>
        <p:txBody>
          <a:bodyPr wrap="square" lIns="0" tIns="0" rIns="0" bIns="0">
            <a:spAutoFit/>
          </a:bodyPr>
          <a:lstStyle>
            <a:lvl1pPr>
              <a:defRPr sz="2000" b="1" i="0">
                <a:solidFill>
                  <a:schemeClr val="tx1"/>
                </a:solidFill>
                <a:latin typeface="Verdana"/>
                <a:cs typeface="Verdana"/>
              </a:defRPr>
            </a:lvl1pPr>
          </a:lstStyle>
          <a:p>
            <a:endParaRPr dirty="0"/>
          </a:p>
        </p:txBody>
      </p:sp>
      <p:sp>
        <p:nvSpPr>
          <p:cNvPr id="3" name="Holder 3"/>
          <p:cNvSpPr>
            <a:spLocks noGrp="1"/>
          </p:cNvSpPr>
          <p:nvPr>
            <p:ph type="body" idx="1"/>
          </p:nvPr>
        </p:nvSpPr>
        <p:spPr>
          <a:xfrm>
            <a:off x="632592" y="1141878"/>
            <a:ext cx="7693659" cy="1671320"/>
          </a:xfrm>
          <a:prstGeom prst="rect">
            <a:avLst/>
          </a:prstGeom>
        </p:spPr>
        <p:txBody>
          <a:bodyPr wrap="square" lIns="0" tIns="0" rIns="0" bIns="0">
            <a:spAutoFit/>
          </a:bodyPr>
          <a:lstStyle>
            <a:lvl1pPr>
              <a:defRPr sz="1200" b="0" i="0">
                <a:solidFill>
                  <a:schemeClr val="tx1"/>
                </a:solidFill>
                <a:latin typeface="Verdana"/>
                <a:cs typeface="Verdana"/>
              </a:defRPr>
            </a:lvl1pPr>
          </a:lstStyle>
          <a:p>
            <a:endParaRPr dirty="0"/>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8" name="Picture 7" descr="A picture containing drawing&#10;&#10;Description automatically generated">
            <a:extLst>
              <a:ext uri="{FF2B5EF4-FFF2-40B4-BE49-F238E27FC236}">
                <a16:creationId xmlns:a16="http://schemas.microsoft.com/office/drawing/2014/main" id="{0CF2D7E4-E5FA-EC44-B8C9-D1725D477DB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43800" y="239806"/>
            <a:ext cx="1389888"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eosoftware.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vfw.org/" TargetMode="External"/><Relationship Id="rId7" Type="http://schemas.openxmlformats.org/officeDocument/2006/relationships/hyperlink" Target="https://oag.ca.gov/system/files/media/rrf1_form.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tb.ca.gov/file/business/types/charities-nonprofits/199N.asp" TargetMode="External"/><Relationship Id="rId5" Type="http://schemas.openxmlformats.org/officeDocument/2006/relationships/hyperlink" Target="https://www.irs.gov/charities-non-profits/annual-electronic-filing-requirement-for-small-exempt-organizations-form-990-n-e-postcard" TargetMode="External"/><Relationship Id="rId4" Type="http://schemas.openxmlformats.org/officeDocument/2006/relationships/hyperlink" Target="http://www.vfwca.or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henshawdj@gmail.com" TargetMode="External"/><Relationship Id="rId2" Type="http://schemas.openxmlformats.org/officeDocument/2006/relationships/hyperlink" Target="mailto:alexishenshaw@hot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vfwca.org/uploads/Documents/Forms/AOStateBondingRates2025-26.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vfwca.org/uploads/Documents/Forms/StateBondingRates2024-2025.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720EB-DF59-6E41-8E16-F508C7747474}"/>
              </a:ext>
            </a:extLst>
          </p:cNvPr>
          <p:cNvSpPr>
            <a:spLocks noGrp="1"/>
          </p:cNvSpPr>
          <p:nvPr>
            <p:ph type="title"/>
          </p:nvPr>
        </p:nvSpPr>
        <p:spPr>
          <a:xfrm>
            <a:off x="406756" y="2876550"/>
            <a:ext cx="8330488" cy="1538883"/>
          </a:xfrm>
        </p:spPr>
        <p:txBody>
          <a:bodyPr/>
          <a:lstStyle/>
          <a:p>
            <a:pPr algn="ctr"/>
            <a:r>
              <a:rPr lang="en-US" sz="2000" b="1" dirty="0">
                <a:latin typeface="Verdana" panose="020B0604030504040204" pitchFamily="34" charset="0"/>
                <a:ea typeface="Verdana" panose="020B0604030504040204" pitchFamily="34" charset="0"/>
              </a:rPr>
              <a:t>Veterans of Foreign Wars</a:t>
            </a:r>
            <a:br>
              <a:rPr lang="en-US" sz="2000" b="1" dirty="0">
                <a:latin typeface="Verdana" panose="020B0604030504040204" pitchFamily="34" charset="0"/>
                <a:ea typeface="Verdana" panose="020B0604030504040204" pitchFamily="34" charset="0"/>
              </a:rPr>
            </a:br>
            <a:r>
              <a:rPr lang="en-US" sz="2000" b="1" dirty="0">
                <a:latin typeface="Verdana" panose="020B0604030504040204" pitchFamily="34" charset="0"/>
                <a:ea typeface="Verdana" panose="020B0604030504040204" pitchFamily="34" charset="0"/>
              </a:rPr>
              <a:t>Department of California</a:t>
            </a:r>
            <a:br>
              <a:rPr lang="en-US" sz="2000" b="1" dirty="0">
                <a:latin typeface="Verdana" panose="020B0604030504040204" pitchFamily="34" charset="0"/>
                <a:ea typeface="Verdana" panose="020B0604030504040204" pitchFamily="34" charset="0"/>
              </a:rPr>
            </a:br>
            <a:r>
              <a:rPr lang="en-US" sz="2000" b="1" dirty="0">
                <a:latin typeface="Verdana" panose="020B0604030504040204" pitchFamily="34" charset="0"/>
                <a:ea typeface="Verdana" panose="020B0604030504040204" pitchFamily="34" charset="0"/>
              </a:rPr>
              <a:t>VFW Mighty 1</a:t>
            </a:r>
            <a:r>
              <a:rPr lang="en-US" sz="2000" b="1" baseline="30000" dirty="0">
                <a:latin typeface="Verdana" panose="020B0604030504040204" pitchFamily="34" charset="0"/>
                <a:ea typeface="Verdana" panose="020B0604030504040204" pitchFamily="34" charset="0"/>
              </a:rPr>
              <a:t>st</a:t>
            </a:r>
            <a:r>
              <a:rPr lang="en-US" sz="2000" b="1" dirty="0">
                <a:latin typeface="Verdana" panose="020B0604030504040204" pitchFamily="34" charset="0"/>
                <a:ea typeface="Verdana" panose="020B0604030504040204" pitchFamily="34" charset="0"/>
              </a:rPr>
              <a:t> District</a:t>
            </a:r>
            <a:br>
              <a:rPr lang="en-US" dirty="0"/>
            </a:br>
            <a:br>
              <a:rPr lang="en-US" dirty="0"/>
            </a:br>
            <a:r>
              <a:rPr lang="en-US" dirty="0"/>
              <a:t>POST QUARTERMASTER</a:t>
            </a:r>
          </a:p>
        </p:txBody>
      </p:sp>
      <p:pic>
        <p:nvPicPr>
          <p:cNvPr id="2" name="Picture 1">
            <a:extLst>
              <a:ext uri="{FF2B5EF4-FFF2-40B4-BE49-F238E27FC236}">
                <a16:creationId xmlns:a16="http://schemas.microsoft.com/office/drawing/2014/main" id="{7959FE84-D85E-4C62-8B99-B942B62A6A67}"/>
              </a:ext>
            </a:extLst>
          </p:cNvPr>
          <p:cNvPicPr>
            <a:picLocks noChangeAspect="1"/>
          </p:cNvPicPr>
          <p:nvPr/>
        </p:nvPicPr>
        <p:blipFill>
          <a:blip r:embed="rId2"/>
          <a:stretch>
            <a:fillRect/>
          </a:stretch>
        </p:blipFill>
        <p:spPr>
          <a:xfrm>
            <a:off x="3381375" y="666750"/>
            <a:ext cx="2381250" cy="1905000"/>
          </a:xfrm>
          <a:prstGeom prst="rect">
            <a:avLst/>
          </a:prstGeom>
        </p:spPr>
      </p:pic>
    </p:spTree>
    <p:extLst>
      <p:ext uri="{BB962C8B-B14F-4D97-AF65-F5344CB8AC3E}">
        <p14:creationId xmlns:p14="http://schemas.microsoft.com/office/powerpoint/2010/main" val="3044548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06755" y="469940"/>
            <a:ext cx="8330488" cy="289823"/>
          </a:xfrm>
          <a:prstGeom prst="rect">
            <a:avLst/>
          </a:prstGeom>
        </p:spPr>
        <p:txBody>
          <a:bodyPr vert="horz" wrap="square" lIns="0" tIns="12700" rIns="0" bIns="0" rtlCol="0">
            <a:spAutoFit/>
          </a:bodyPr>
          <a:lstStyle/>
          <a:p>
            <a:pPr marL="12700">
              <a:lnSpc>
                <a:spcPct val="100000"/>
              </a:lnSpc>
              <a:spcBef>
                <a:spcPts val="100"/>
              </a:spcBef>
            </a:pPr>
            <a:r>
              <a:rPr lang="en-US" sz="1800" spc="-5" dirty="0"/>
              <a:t>FINANCIAL REPORTING – Quartermaster’s Ledger</a:t>
            </a:r>
            <a:endParaRPr sz="1800" dirty="0"/>
          </a:p>
        </p:txBody>
      </p:sp>
      <p:sp>
        <p:nvSpPr>
          <p:cNvPr id="5" name="Text Placeholder 4">
            <a:extLst>
              <a:ext uri="{FF2B5EF4-FFF2-40B4-BE49-F238E27FC236}">
                <a16:creationId xmlns:a16="http://schemas.microsoft.com/office/drawing/2014/main" id="{F2D297E5-E12C-4523-99FE-71A2F8365C0E}"/>
              </a:ext>
            </a:extLst>
          </p:cNvPr>
          <p:cNvSpPr>
            <a:spLocks noGrp="1"/>
          </p:cNvSpPr>
          <p:nvPr>
            <p:ph type="body" idx="1"/>
          </p:nvPr>
        </p:nvSpPr>
        <p:spPr>
          <a:xfrm>
            <a:off x="632592" y="1141878"/>
            <a:ext cx="7693659" cy="3539430"/>
          </a:xfrm>
        </p:spPr>
        <p:txBody>
          <a:bodyPr/>
          <a:lstStyle/>
          <a:p>
            <a:r>
              <a:rPr lang="en-US" sz="1600" dirty="0"/>
              <a:t>The Receipts, Expenditure and Distribution Ledger (Item #4204), also known as the Quartermaster’s Ledger is the most important financial record of the Post.</a:t>
            </a:r>
          </a:p>
          <a:p>
            <a:endParaRPr lang="en-US" sz="1600" dirty="0"/>
          </a:p>
          <a:p>
            <a:r>
              <a:rPr lang="en-US" sz="1600" dirty="0"/>
              <a:t>The ledger should contain the following information:</a:t>
            </a:r>
          </a:p>
          <a:p>
            <a:pPr marL="800100" lvl="1" indent="-342900">
              <a:buFont typeface="+mj-lt"/>
              <a:buAutoNum type="arabicPeriod"/>
            </a:pPr>
            <a:endParaRPr lang="en-US" sz="2200" dirty="0"/>
          </a:p>
          <a:p>
            <a:pPr marL="800100" lvl="1" indent="-342900">
              <a:buFont typeface="+mj-lt"/>
              <a:buAutoNum type="arabicPeriod"/>
            </a:pPr>
            <a:r>
              <a:rPr lang="en-US" sz="1600" dirty="0">
                <a:latin typeface="Verdana" panose="020B0604030504040204" pitchFamily="34" charset="0"/>
                <a:ea typeface="Verdana" panose="020B0604030504040204" pitchFamily="34" charset="0"/>
              </a:rPr>
              <a:t>The date of the transaction</a:t>
            </a:r>
          </a:p>
          <a:p>
            <a:pPr marL="800100" lvl="1" indent="-342900">
              <a:buFont typeface="+mj-lt"/>
              <a:buAutoNum type="arabicPeriod"/>
            </a:pPr>
            <a:endParaRPr lang="en-US" sz="1600" dirty="0">
              <a:latin typeface="Verdana" panose="020B0604030504040204" pitchFamily="34" charset="0"/>
              <a:ea typeface="Verdana" panose="020B0604030504040204" pitchFamily="34" charset="0"/>
            </a:endParaRPr>
          </a:p>
          <a:p>
            <a:pPr marL="800100" lvl="1" indent="-342900">
              <a:buFont typeface="+mj-lt"/>
              <a:buAutoNum type="arabicPeriod"/>
            </a:pPr>
            <a:r>
              <a:rPr lang="en-US" sz="1600" dirty="0">
                <a:latin typeface="Verdana" panose="020B0604030504040204" pitchFamily="34" charset="0"/>
                <a:ea typeface="Verdana" panose="020B0604030504040204" pitchFamily="34" charset="0"/>
              </a:rPr>
              <a:t>Who the transaction is associated with</a:t>
            </a:r>
          </a:p>
          <a:p>
            <a:pPr marL="800100" lvl="1" indent="-342900">
              <a:buFont typeface="+mj-lt"/>
              <a:buAutoNum type="arabicPeriod"/>
            </a:pPr>
            <a:endParaRPr lang="en-US" sz="1600" dirty="0">
              <a:latin typeface="Verdana" panose="020B0604030504040204" pitchFamily="34" charset="0"/>
              <a:ea typeface="Verdana" panose="020B0604030504040204" pitchFamily="34" charset="0"/>
            </a:endParaRPr>
          </a:p>
          <a:p>
            <a:pPr marL="800100" lvl="1" indent="-342900">
              <a:buFont typeface="+mj-lt"/>
              <a:buAutoNum type="arabicPeriod"/>
            </a:pPr>
            <a:r>
              <a:rPr lang="en-US" sz="1600" dirty="0">
                <a:latin typeface="Verdana" panose="020B0604030504040204" pitchFamily="34" charset="0"/>
                <a:ea typeface="Verdana" panose="020B0604030504040204" pitchFamily="34" charset="0"/>
              </a:rPr>
              <a:t>The reason for the transaction</a:t>
            </a:r>
          </a:p>
          <a:p>
            <a:pPr marL="800100" lvl="1" indent="-342900">
              <a:buFont typeface="+mj-lt"/>
              <a:buAutoNum type="arabicPeriod"/>
            </a:pPr>
            <a:endParaRPr lang="en-US" sz="1600" dirty="0">
              <a:latin typeface="Verdana" panose="020B0604030504040204" pitchFamily="34" charset="0"/>
              <a:ea typeface="Verdana" panose="020B0604030504040204" pitchFamily="34" charset="0"/>
            </a:endParaRPr>
          </a:p>
          <a:p>
            <a:pPr marL="800100" lvl="1" indent="-342900">
              <a:buFont typeface="+mj-lt"/>
              <a:buAutoNum type="arabicPeriod"/>
            </a:pPr>
            <a:r>
              <a:rPr lang="en-US" sz="1600" dirty="0">
                <a:latin typeface="Verdana" panose="020B0604030504040204" pitchFamily="34" charset="0"/>
                <a:ea typeface="Verdana" panose="020B0604030504040204" pitchFamily="34" charset="0"/>
              </a:rPr>
              <a:t>Receipt or Check number</a:t>
            </a:r>
          </a:p>
          <a:p>
            <a:pPr marL="800100" lvl="1" indent="-342900">
              <a:buFont typeface="+mj-lt"/>
              <a:buAutoNum type="arabicPeriod"/>
            </a:pP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2FD5-5B86-4A94-B579-DB887A796E8A}"/>
              </a:ext>
            </a:extLst>
          </p:cNvPr>
          <p:cNvSpPr>
            <a:spLocks noGrp="1"/>
          </p:cNvSpPr>
          <p:nvPr>
            <p:ph type="title"/>
          </p:nvPr>
        </p:nvSpPr>
        <p:spPr>
          <a:xfrm>
            <a:off x="406755" y="469940"/>
            <a:ext cx="8330488" cy="276999"/>
          </a:xfrm>
        </p:spPr>
        <p:txBody>
          <a:bodyPr/>
          <a:lstStyle/>
          <a:p>
            <a:r>
              <a:rPr lang="en-US" sz="1800" dirty="0"/>
              <a:t>Quartermaster’s Ledger (cont.)</a:t>
            </a:r>
          </a:p>
        </p:txBody>
      </p:sp>
      <p:sp>
        <p:nvSpPr>
          <p:cNvPr id="3" name="Text Placeholder 2">
            <a:extLst>
              <a:ext uri="{FF2B5EF4-FFF2-40B4-BE49-F238E27FC236}">
                <a16:creationId xmlns:a16="http://schemas.microsoft.com/office/drawing/2014/main" id="{905AE35F-AF0F-4D40-A36D-6EDB4EECE9ED}"/>
              </a:ext>
            </a:extLst>
          </p:cNvPr>
          <p:cNvSpPr>
            <a:spLocks noGrp="1"/>
          </p:cNvSpPr>
          <p:nvPr>
            <p:ph type="body" idx="1"/>
          </p:nvPr>
        </p:nvSpPr>
        <p:spPr>
          <a:xfrm>
            <a:off x="632592" y="1141878"/>
            <a:ext cx="7693659" cy="3385542"/>
          </a:xfrm>
        </p:spPr>
        <p:txBody>
          <a:bodyPr/>
          <a:lstStyle/>
          <a:p>
            <a:pPr marL="800100" lvl="1" indent="-342900">
              <a:buFont typeface="+mj-lt"/>
              <a:buAutoNum type="arabicPeriod" startAt="5"/>
            </a:pPr>
            <a:r>
              <a:rPr lang="en-US" sz="2200" dirty="0"/>
              <a:t>Cash and Bank represents to amount of the transaction.  Funds received are entered in the Received column and funds paid out go in the Expended column.</a:t>
            </a:r>
          </a:p>
          <a:p>
            <a:pPr marL="800100" lvl="1" indent="-342900">
              <a:buFont typeface="+mj-lt"/>
              <a:buAutoNum type="arabicPeriod" startAt="5"/>
            </a:pPr>
            <a:endParaRPr lang="en-US" sz="2200" dirty="0"/>
          </a:p>
          <a:p>
            <a:pPr marL="800100" lvl="1" indent="-342900">
              <a:buFont typeface="+mj-lt"/>
              <a:buAutoNum type="arabicPeriod" startAt="5"/>
            </a:pPr>
            <a:r>
              <a:rPr lang="en-US" sz="2200" dirty="0"/>
              <a:t>The next columns will be your Post’s line-item funds:</a:t>
            </a:r>
          </a:p>
          <a:p>
            <a:pPr marL="1257300" lvl="2" indent="-342900">
              <a:buFont typeface="Arial" panose="020B0604020202020204" pitchFamily="34" charset="0"/>
              <a:buChar char="•"/>
            </a:pPr>
            <a:r>
              <a:rPr lang="en-US" sz="2200" dirty="0"/>
              <a:t>Dues</a:t>
            </a:r>
          </a:p>
          <a:p>
            <a:pPr marL="1257300" lvl="2" indent="-342900">
              <a:buFont typeface="Arial" panose="020B0604020202020204" pitchFamily="34" charset="0"/>
              <a:buChar char="•"/>
            </a:pPr>
            <a:r>
              <a:rPr lang="en-US" sz="2200" dirty="0"/>
              <a:t>General Fund</a:t>
            </a:r>
          </a:p>
          <a:p>
            <a:pPr marL="1257300" lvl="2" indent="-342900">
              <a:buFont typeface="Arial" panose="020B0604020202020204" pitchFamily="34" charset="0"/>
              <a:buChar char="•"/>
            </a:pPr>
            <a:r>
              <a:rPr lang="en-US" sz="2200" dirty="0"/>
              <a:t>Relief Fund</a:t>
            </a:r>
          </a:p>
          <a:p>
            <a:pPr marL="1257300" lvl="2" indent="-342900">
              <a:buFont typeface="Arial" panose="020B0604020202020204" pitchFamily="34" charset="0"/>
              <a:buChar char="•"/>
            </a:pPr>
            <a:r>
              <a:rPr lang="en-US" sz="2200" dirty="0"/>
              <a:t>Canteen</a:t>
            </a:r>
          </a:p>
          <a:p>
            <a:pPr marL="1257300" lvl="2" indent="-342900">
              <a:buFont typeface="Arial" panose="020B0604020202020204" pitchFamily="34" charset="0"/>
              <a:buChar char="•"/>
            </a:pPr>
            <a:r>
              <a:rPr lang="en-US" sz="2200" dirty="0"/>
              <a:t>Etc.</a:t>
            </a:r>
          </a:p>
        </p:txBody>
      </p:sp>
    </p:spTree>
    <p:extLst>
      <p:ext uri="{BB962C8B-B14F-4D97-AF65-F5344CB8AC3E}">
        <p14:creationId xmlns:p14="http://schemas.microsoft.com/office/powerpoint/2010/main" val="155892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AB99-4D5E-44A7-92D4-373BCF739226}"/>
              </a:ext>
            </a:extLst>
          </p:cNvPr>
          <p:cNvSpPr>
            <a:spLocks noGrp="1"/>
          </p:cNvSpPr>
          <p:nvPr>
            <p:ph type="title"/>
          </p:nvPr>
        </p:nvSpPr>
        <p:spPr>
          <a:xfrm>
            <a:off x="406755" y="469940"/>
            <a:ext cx="8330488" cy="276999"/>
          </a:xfrm>
        </p:spPr>
        <p:txBody>
          <a:bodyPr/>
          <a:lstStyle/>
          <a:p>
            <a:r>
              <a:rPr lang="en-US" sz="1800" dirty="0"/>
              <a:t>Quartermaster’s Ledger (cont.)</a:t>
            </a:r>
          </a:p>
        </p:txBody>
      </p:sp>
      <p:sp>
        <p:nvSpPr>
          <p:cNvPr id="3" name="Text Placeholder 2">
            <a:extLst>
              <a:ext uri="{FF2B5EF4-FFF2-40B4-BE49-F238E27FC236}">
                <a16:creationId xmlns:a16="http://schemas.microsoft.com/office/drawing/2014/main" id="{45EE0350-10AA-4C6A-B373-2D3126590B47}"/>
              </a:ext>
            </a:extLst>
          </p:cNvPr>
          <p:cNvSpPr>
            <a:spLocks noGrp="1"/>
          </p:cNvSpPr>
          <p:nvPr>
            <p:ph type="body" idx="1"/>
          </p:nvPr>
        </p:nvSpPr>
        <p:spPr>
          <a:xfrm>
            <a:off x="228600" y="1428750"/>
            <a:ext cx="4234442" cy="3447098"/>
          </a:xfrm>
        </p:spPr>
        <p:txBody>
          <a:bodyPr/>
          <a:lstStyle/>
          <a:p>
            <a:pPr marL="914400" lvl="1" indent="-457200">
              <a:buFont typeface="+mj-lt"/>
              <a:buAutoNum type="arabicPeriod" startAt="6"/>
            </a:pPr>
            <a:r>
              <a:rPr lang="en-US" sz="1600" dirty="0">
                <a:latin typeface="Verdana" panose="020B0604030504040204" pitchFamily="34" charset="0"/>
                <a:ea typeface="Verdana" panose="020B0604030504040204" pitchFamily="34" charset="0"/>
              </a:rPr>
              <a:t>Fund Line-Items (cont.)</a:t>
            </a:r>
          </a:p>
          <a:p>
            <a:pPr marL="1371600" lvl="2" indent="-457200">
              <a:buFont typeface="Arial" panose="020B0604020202020204" pitchFamily="34" charset="0"/>
              <a:buChar char="•"/>
            </a:pPr>
            <a:r>
              <a:rPr lang="en-US" sz="1600" dirty="0">
                <a:latin typeface="Verdana" panose="020B0604030504040204" pitchFamily="34" charset="0"/>
                <a:ea typeface="Verdana" panose="020B0604030504040204" pitchFamily="34" charset="0"/>
              </a:rPr>
              <a:t>Each of the individual line-items should have Receipts and Expenditures /Disbursements columns.</a:t>
            </a:r>
          </a:p>
          <a:p>
            <a:pPr lvl="2"/>
            <a:endParaRPr lang="en-US" sz="1600" dirty="0">
              <a:latin typeface="Verdana" panose="020B0604030504040204" pitchFamily="34" charset="0"/>
              <a:ea typeface="Verdana" panose="020B0604030504040204" pitchFamily="34" charset="0"/>
            </a:endParaRPr>
          </a:p>
          <a:p>
            <a:pPr marL="1371600" lvl="2" indent="-457200">
              <a:buFont typeface="Arial" panose="020B0604020202020204" pitchFamily="34" charset="0"/>
              <a:buChar char="•"/>
            </a:pPr>
            <a:r>
              <a:rPr lang="en-US" sz="1600" dirty="0">
                <a:latin typeface="Verdana" panose="020B0604030504040204" pitchFamily="34" charset="0"/>
                <a:ea typeface="Verdana" panose="020B0604030504040204" pitchFamily="34" charset="0"/>
              </a:rPr>
              <a:t>These amounts should match what has been deposited or dispersed on the bank statement and correspond to the specific fund line item(s) voted out at your monthly Post Meeting.</a:t>
            </a:r>
          </a:p>
        </p:txBody>
      </p:sp>
      <p:pic>
        <p:nvPicPr>
          <p:cNvPr id="6" name="Picture 5">
            <a:extLst>
              <a:ext uri="{FF2B5EF4-FFF2-40B4-BE49-F238E27FC236}">
                <a16:creationId xmlns:a16="http://schemas.microsoft.com/office/drawing/2014/main" id="{156467FB-AF91-4882-AD3E-AE1F33405F30}"/>
              </a:ext>
            </a:extLst>
          </p:cNvPr>
          <p:cNvPicPr>
            <a:picLocks noChangeAspect="1"/>
          </p:cNvPicPr>
          <p:nvPr/>
        </p:nvPicPr>
        <p:blipFill rotWithShape="1">
          <a:blip r:embed="rId2"/>
          <a:srcRect l="7144" t="3742" r="9524" b="8292"/>
          <a:stretch/>
        </p:blipFill>
        <p:spPr>
          <a:xfrm>
            <a:off x="4419600" y="1199172"/>
            <a:ext cx="2209800" cy="2950885"/>
          </a:xfrm>
          <a:prstGeom prst="rect">
            <a:avLst/>
          </a:prstGeom>
        </p:spPr>
      </p:pic>
      <p:pic>
        <p:nvPicPr>
          <p:cNvPr id="8" name="Picture 7">
            <a:extLst>
              <a:ext uri="{FF2B5EF4-FFF2-40B4-BE49-F238E27FC236}">
                <a16:creationId xmlns:a16="http://schemas.microsoft.com/office/drawing/2014/main" id="{BB908C2F-5882-405B-9E0B-87CC317EB17B}"/>
              </a:ext>
            </a:extLst>
          </p:cNvPr>
          <p:cNvPicPr>
            <a:picLocks noChangeAspect="1"/>
          </p:cNvPicPr>
          <p:nvPr/>
        </p:nvPicPr>
        <p:blipFill>
          <a:blip r:embed="rId3"/>
          <a:stretch>
            <a:fillRect/>
          </a:stretch>
        </p:blipFill>
        <p:spPr>
          <a:xfrm>
            <a:off x="6629400" y="1239021"/>
            <a:ext cx="2133600" cy="2871185"/>
          </a:xfrm>
          <a:prstGeom prst="rect">
            <a:avLst/>
          </a:prstGeom>
        </p:spPr>
      </p:pic>
    </p:spTree>
    <p:extLst>
      <p:ext uri="{BB962C8B-B14F-4D97-AF65-F5344CB8AC3E}">
        <p14:creationId xmlns:p14="http://schemas.microsoft.com/office/powerpoint/2010/main" val="3080389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1E35A-787A-498B-B856-A13651E97F12}"/>
              </a:ext>
            </a:extLst>
          </p:cNvPr>
          <p:cNvSpPr>
            <a:spLocks noGrp="1"/>
          </p:cNvSpPr>
          <p:nvPr>
            <p:ph type="title"/>
          </p:nvPr>
        </p:nvSpPr>
        <p:spPr>
          <a:xfrm>
            <a:off x="406755" y="469940"/>
            <a:ext cx="8330488" cy="276999"/>
          </a:xfrm>
        </p:spPr>
        <p:txBody>
          <a:bodyPr/>
          <a:lstStyle/>
          <a:p>
            <a:r>
              <a:rPr lang="en-US" sz="1800" dirty="0"/>
              <a:t>Quartermaster’s Ledger – Excel Sample</a:t>
            </a:r>
          </a:p>
        </p:txBody>
      </p:sp>
      <p:pic>
        <p:nvPicPr>
          <p:cNvPr id="6" name="Picture 5">
            <a:extLst>
              <a:ext uri="{FF2B5EF4-FFF2-40B4-BE49-F238E27FC236}">
                <a16:creationId xmlns:a16="http://schemas.microsoft.com/office/drawing/2014/main" id="{35716EB3-E680-40F3-A643-EABC1DA27C0D}"/>
              </a:ext>
            </a:extLst>
          </p:cNvPr>
          <p:cNvPicPr>
            <a:picLocks noChangeAspect="1"/>
          </p:cNvPicPr>
          <p:nvPr/>
        </p:nvPicPr>
        <p:blipFill>
          <a:blip r:embed="rId2"/>
          <a:stretch>
            <a:fillRect/>
          </a:stretch>
        </p:blipFill>
        <p:spPr>
          <a:xfrm>
            <a:off x="304800" y="1047750"/>
            <a:ext cx="8581884" cy="3472400"/>
          </a:xfrm>
          <a:prstGeom prst="rect">
            <a:avLst/>
          </a:prstGeom>
        </p:spPr>
      </p:pic>
    </p:spTree>
    <p:extLst>
      <p:ext uri="{BB962C8B-B14F-4D97-AF65-F5344CB8AC3E}">
        <p14:creationId xmlns:p14="http://schemas.microsoft.com/office/powerpoint/2010/main" val="306953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D728-894C-4596-B395-65DB2172DBFA}"/>
              </a:ext>
            </a:extLst>
          </p:cNvPr>
          <p:cNvSpPr>
            <a:spLocks noGrp="1"/>
          </p:cNvSpPr>
          <p:nvPr>
            <p:ph type="title"/>
          </p:nvPr>
        </p:nvSpPr>
        <p:spPr>
          <a:xfrm>
            <a:off x="406755" y="469940"/>
            <a:ext cx="8330488" cy="276999"/>
          </a:xfrm>
        </p:spPr>
        <p:txBody>
          <a:bodyPr/>
          <a:lstStyle/>
          <a:p>
            <a:r>
              <a:rPr lang="en-US" sz="1800" dirty="0"/>
              <a:t>Detail of Receipts and Disbursements</a:t>
            </a:r>
          </a:p>
        </p:txBody>
      </p:sp>
      <p:sp>
        <p:nvSpPr>
          <p:cNvPr id="3" name="Text Placeholder 2">
            <a:extLst>
              <a:ext uri="{FF2B5EF4-FFF2-40B4-BE49-F238E27FC236}">
                <a16:creationId xmlns:a16="http://schemas.microsoft.com/office/drawing/2014/main" id="{780F850A-41AA-422A-AD9B-728397B0FE45}"/>
              </a:ext>
            </a:extLst>
          </p:cNvPr>
          <p:cNvSpPr>
            <a:spLocks noGrp="1"/>
          </p:cNvSpPr>
          <p:nvPr>
            <p:ph type="body" idx="1"/>
          </p:nvPr>
        </p:nvSpPr>
        <p:spPr>
          <a:xfrm>
            <a:off x="609600" y="1504950"/>
            <a:ext cx="7693659" cy="2462213"/>
          </a:xfrm>
        </p:spPr>
        <p:txBody>
          <a:bodyPr/>
          <a:lstStyle/>
          <a:p>
            <a:r>
              <a:rPr lang="en-US" sz="1600" dirty="0"/>
              <a:t>This is commonly referred to as the Quartermaster’s Monthly Report:</a:t>
            </a:r>
          </a:p>
          <a:p>
            <a:endParaRPr lang="en-US" sz="1600" dirty="0"/>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Not intended to replace the Quartermaster’s Ledger</a:t>
            </a:r>
          </a:p>
          <a:p>
            <a:pPr marL="742950" lvl="1"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Assists in providing Post Trustees and Post Adjutant a continuous record of financial operation</a:t>
            </a:r>
          </a:p>
          <a:p>
            <a:pPr marL="742950" lvl="1"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Provided to the Trustees for review and audit</a:t>
            </a:r>
          </a:p>
          <a:p>
            <a:pPr marL="742950" lvl="1"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Assists Post Trustees in completing the quarterly audit.</a:t>
            </a:r>
          </a:p>
        </p:txBody>
      </p:sp>
    </p:spTree>
    <p:extLst>
      <p:ext uri="{BB962C8B-B14F-4D97-AF65-F5344CB8AC3E}">
        <p14:creationId xmlns:p14="http://schemas.microsoft.com/office/powerpoint/2010/main" val="289200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F80E-704D-4BDF-962B-CCF7EE6E0A1F}"/>
              </a:ext>
            </a:extLst>
          </p:cNvPr>
          <p:cNvSpPr>
            <a:spLocks noGrp="1"/>
          </p:cNvSpPr>
          <p:nvPr>
            <p:ph type="title"/>
          </p:nvPr>
        </p:nvSpPr>
        <p:spPr>
          <a:xfrm>
            <a:off x="406755" y="469940"/>
            <a:ext cx="8330488" cy="276999"/>
          </a:xfrm>
        </p:spPr>
        <p:txBody>
          <a:bodyPr/>
          <a:lstStyle/>
          <a:p>
            <a:r>
              <a:rPr lang="en-US" sz="1800" dirty="0"/>
              <a:t>Monthly Financial Statement - Sample</a:t>
            </a:r>
          </a:p>
        </p:txBody>
      </p:sp>
      <p:pic>
        <p:nvPicPr>
          <p:cNvPr id="5" name="Picture 4">
            <a:extLst>
              <a:ext uri="{FF2B5EF4-FFF2-40B4-BE49-F238E27FC236}">
                <a16:creationId xmlns:a16="http://schemas.microsoft.com/office/drawing/2014/main" id="{A941CB1A-889B-4BFF-BC92-1D27B4465D18}"/>
              </a:ext>
            </a:extLst>
          </p:cNvPr>
          <p:cNvPicPr>
            <a:picLocks noChangeAspect="1"/>
          </p:cNvPicPr>
          <p:nvPr/>
        </p:nvPicPr>
        <p:blipFill>
          <a:blip r:embed="rId2"/>
          <a:stretch>
            <a:fillRect/>
          </a:stretch>
        </p:blipFill>
        <p:spPr>
          <a:xfrm>
            <a:off x="2517568" y="746939"/>
            <a:ext cx="4108861" cy="4159125"/>
          </a:xfrm>
          <a:prstGeom prst="rect">
            <a:avLst/>
          </a:prstGeom>
        </p:spPr>
      </p:pic>
    </p:spTree>
    <p:extLst>
      <p:ext uri="{BB962C8B-B14F-4D97-AF65-F5344CB8AC3E}">
        <p14:creationId xmlns:p14="http://schemas.microsoft.com/office/powerpoint/2010/main" val="1468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A910-844B-4F38-AA38-72EA6A2CABAB}"/>
              </a:ext>
            </a:extLst>
          </p:cNvPr>
          <p:cNvSpPr>
            <a:spLocks noGrp="1"/>
          </p:cNvSpPr>
          <p:nvPr>
            <p:ph type="title"/>
          </p:nvPr>
        </p:nvSpPr>
        <p:spPr>
          <a:xfrm>
            <a:off x="406755" y="469940"/>
            <a:ext cx="8330488" cy="276999"/>
          </a:xfrm>
        </p:spPr>
        <p:txBody>
          <a:bodyPr/>
          <a:lstStyle/>
          <a:p>
            <a:r>
              <a:rPr lang="en-US" sz="1800" dirty="0"/>
              <a:t>Checks &amp; Balances</a:t>
            </a:r>
            <a:endParaRPr lang="en-US" dirty="0"/>
          </a:p>
        </p:txBody>
      </p:sp>
      <p:sp>
        <p:nvSpPr>
          <p:cNvPr id="3" name="Text Placeholder 2">
            <a:extLst>
              <a:ext uri="{FF2B5EF4-FFF2-40B4-BE49-F238E27FC236}">
                <a16:creationId xmlns:a16="http://schemas.microsoft.com/office/drawing/2014/main" id="{A3118634-1DDF-4CFB-B495-E504600AC6F7}"/>
              </a:ext>
            </a:extLst>
          </p:cNvPr>
          <p:cNvSpPr>
            <a:spLocks noGrp="1"/>
          </p:cNvSpPr>
          <p:nvPr>
            <p:ph type="body" idx="1"/>
          </p:nvPr>
        </p:nvSpPr>
        <p:spPr>
          <a:xfrm>
            <a:off x="420370" y="892110"/>
            <a:ext cx="7693659" cy="738664"/>
          </a:xfrm>
        </p:spPr>
        <p:txBody>
          <a:bodyPr/>
          <a:lstStyle/>
          <a:p>
            <a:r>
              <a:rPr lang="en-US" sz="1600" dirty="0"/>
              <a:t>Use the Quartermaster’s Ledger, bank statements and compare with the Quartermaster’s Monthly Report as a Check and Balance.</a:t>
            </a:r>
          </a:p>
          <a:p>
            <a:endParaRPr lang="en-US" sz="1600" dirty="0"/>
          </a:p>
        </p:txBody>
      </p:sp>
      <p:pic>
        <p:nvPicPr>
          <p:cNvPr id="4" name="Picture 3">
            <a:extLst>
              <a:ext uri="{FF2B5EF4-FFF2-40B4-BE49-F238E27FC236}">
                <a16:creationId xmlns:a16="http://schemas.microsoft.com/office/drawing/2014/main" id="{0CB8F9EC-7AFA-4A4E-9FC1-E2DEB6B328D2}"/>
              </a:ext>
            </a:extLst>
          </p:cNvPr>
          <p:cNvPicPr>
            <a:picLocks noChangeAspect="1"/>
          </p:cNvPicPr>
          <p:nvPr/>
        </p:nvPicPr>
        <p:blipFill rotWithShape="1">
          <a:blip r:embed="rId2"/>
          <a:srcRect l="7144" t="3742" r="9524" b="5916"/>
          <a:stretch/>
        </p:blipFill>
        <p:spPr>
          <a:xfrm>
            <a:off x="1066799" y="1428750"/>
            <a:ext cx="2565751" cy="3518744"/>
          </a:xfrm>
          <a:prstGeom prst="rect">
            <a:avLst/>
          </a:prstGeom>
        </p:spPr>
      </p:pic>
      <p:sp>
        <p:nvSpPr>
          <p:cNvPr id="5" name="TextBox 4">
            <a:extLst>
              <a:ext uri="{FF2B5EF4-FFF2-40B4-BE49-F238E27FC236}">
                <a16:creationId xmlns:a16="http://schemas.microsoft.com/office/drawing/2014/main" id="{08E045DF-A850-43E5-8531-FB5EA64CE544}"/>
              </a:ext>
            </a:extLst>
          </p:cNvPr>
          <p:cNvSpPr txBox="1"/>
          <p:nvPr/>
        </p:nvSpPr>
        <p:spPr>
          <a:xfrm>
            <a:off x="3962400" y="3105150"/>
            <a:ext cx="609600"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Vs.</a:t>
            </a:r>
          </a:p>
        </p:txBody>
      </p:sp>
      <p:pic>
        <p:nvPicPr>
          <p:cNvPr id="6" name="Picture 5">
            <a:extLst>
              <a:ext uri="{FF2B5EF4-FFF2-40B4-BE49-F238E27FC236}">
                <a16:creationId xmlns:a16="http://schemas.microsoft.com/office/drawing/2014/main" id="{C3EA6238-D897-410F-9F19-706DE4FA2DFE}"/>
              </a:ext>
            </a:extLst>
          </p:cNvPr>
          <p:cNvPicPr>
            <a:picLocks noChangeAspect="1"/>
          </p:cNvPicPr>
          <p:nvPr/>
        </p:nvPicPr>
        <p:blipFill>
          <a:blip r:embed="rId3"/>
          <a:stretch>
            <a:fillRect/>
          </a:stretch>
        </p:blipFill>
        <p:spPr>
          <a:xfrm>
            <a:off x="4953000" y="1428750"/>
            <a:ext cx="2583698" cy="3363923"/>
          </a:xfrm>
          <a:prstGeom prst="rect">
            <a:avLst/>
          </a:prstGeom>
        </p:spPr>
      </p:pic>
    </p:spTree>
    <p:extLst>
      <p:ext uri="{BB962C8B-B14F-4D97-AF65-F5344CB8AC3E}">
        <p14:creationId xmlns:p14="http://schemas.microsoft.com/office/powerpoint/2010/main" val="80680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76CE-A36C-41B9-AD3C-31602B792F74}"/>
              </a:ext>
            </a:extLst>
          </p:cNvPr>
          <p:cNvSpPr>
            <a:spLocks noGrp="1"/>
          </p:cNvSpPr>
          <p:nvPr>
            <p:ph type="title"/>
          </p:nvPr>
        </p:nvSpPr>
        <p:spPr>
          <a:xfrm>
            <a:off x="406755" y="469940"/>
            <a:ext cx="8330488" cy="276999"/>
          </a:xfrm>
        </p:spPr>
        <p:txBody>
          <a:bodyPr/>
          <a:lstStyle/>
          <a:p>
            <a:r>
              <a:rPr lang="en-US" sz="1800" dirty="0"/>
              <a:t>Checks &amp; Balances (cont.)</a:t>
            </a:r>
          </a:p>
        </p:txBody>
      </p:sp>
      <p:sp>
        <p:nvSpPr>
          <p:cNvPr id="3" name="Text Placeholder 2">
            <a:extLst>
              <a:ext uri="{FF2B5EF4-FFF2-40B4-BE49-F238E27FC236}">
                <a16:creationId xmlns:a16="http://schemas.microsoft.com/office/drawing/2014/main" id="{F74E9FF9-C7CA-4CA4-9252-BB62CE3E241D}"/>
              </a:ext>
            </a:extLst>
          </p:cNvPr>
          <p:cNvSpPr>
            <a:spLocks noGrp="1"/>
          </p:cNvSpPr>
          <p:nvPr>
            <p:ph type="body" idx="1"/>
          </p:nvPr>
        </p:nvSpPr>
        <p:spPr>
          <a:xfrm>
            <a:off x="632592" y="1141878"/>
            <a:ext cx="7693659" cy="246221"/>
          </a:xfrm>
        </p:spPr>
        <p:txBody>
          <a:bodyPr/>
          <a:lstStyle/>
          <a:p>
            <a:r>
              <a:rPr lang="en-US" sz="1600" dirty="0"/>
              <a:t>The Ledger Cash and Bank Received must match Monthly Total Receipts</a:t>
            </a:r>
          </a:p>
        </p:txBody>
      </p:sp>
      <p:pic>
        <p:nvPicPr>
          <p:cNvPr id="5" name="Picture 4">
            <a:extLst>
              <a:ext uri="{FF2B5EF4-FFF2-40B4-BE49-F238E27FC236}">
                <a16:creationId xmlns:a16="http://schemas.microsoft.com/office/drawing/2014/main" id="{6009C1A1-64DB-4279-8454-106425064D1C}"/>
              </a:ext>
            </a:extLst>
          </p:cNvPr>
          <p:cNvPicPr>
            <a:picLocks noChangeAspect="1"/>
          </p:cNvPicPr>
          <p:nvPr/>
        </p:nvPicPr>
        <p:blipFill>
          <a:blip r:embed="rId2"/>
          <a:stretch>
            <a:fillRect/>
          </a:stretch>
        </p:blipFill>
        <p:spPr>
          <a:xfrm>
            <a:off x="2133600" y="1752260"/>
            <a:ext cx="533400" cy="3091833"/>
          </a:xfrm>
          <a:prstGeom prst="rect">
            <a:avLst/>
          </a:prstGeom>
        </p:spPr>
      </p:pic>
      <p:pic>
        <p:nvPicPr>
          <p:cNvPr id="7" name="Picture 6">
            <a:extLst>
              <a:ext uri="{FF2B5EF4-FFF2-40B4-BE49-F238E27FC236}">
                <a16:creationId xmlns:a16="http://schemas.microsoft.com/office/drawing/2014/main" id="{BD48BEAA-E660-412A-A66C-446DA9DBE64B}"/>
              </a:ext>
            </a:extLst>
          </p:cNvPr>
          <p:cNvPicPr>
            <a:picLocks noChangeAspect="1"/>
          </p:cNvPicPr>
          <p:nvPr/>
        </p:nvPicPr>
        <p:blipFill>
          <a:blip r:embed="rId3"/>
          <a:stretch>
            <a:fillRect/>
          </a:stretch>
        </p:blipFill>
        <p:spPr>
          <a:xfrm>
            <a:off x="4724400" y="1809750"/>
            <a:ext cx="1752602" cy="2960645"/>
          </a:xfrm>
          <a:prstGeom prst="rect">
            <a:avLst/>
          </a:prstGeom>
        </p:spPr>
      </p:pic>
      <p:sp>
        <p:nvSpPr>
          <p:cNvPr id="8" name="Arrow: Right 7">
            <a:extLst>
              <a:ext uri="{FF2B5EF4-FFF2-40B4-BE49-F238E27FC236}">
                <a16:creationId xmlns:a16="http://schemas.microsoft.com/office/drawing/2014/main" id="{FE2E4DD7-9BF0-4C73-89DD-CF2700A44506}"/>
              </a:ext>
            </a:extLst>
          </p:cNvPr>
          <p:cNvSpPr/>
          <p:nvPr/>
        </p:nvSpPr>
        <p:spPr>
          <a:xfrm>
            <a:off x="1066800" y="44312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087DC70F-E193-49AA-AD09-442C84E41C2C}"/>
              </a:ext>
            </a:extLst>
          </p:cNvPr>
          <p:cNvSpPr/>
          <p:nvPr/>
        </p:nvSpPr>
        <p:spPr>
          <a:xfrm>
            <a:off x="6521196" y="444261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07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5C54-F425-4860-A10E-749B2F299F3B}"/>
              </a:ext>
            </a:extLst>
          </p:cNvPr>
          <p:cNvSpPr>
            <a:spLocks noGrp="1"/>
          </p:cNvSpPr>
          <p:nvPr>
            <p:ph type="title"/>
          </p:nvPr>
        </p:nvSpPr>
        <p:spPr>
          <a:xfrm>
            <a:off x="406755" y="469940"/>
            <a:ext cx="8330488" cy="276999"/>
          </a:xfrm>
        </p:spPr>
        <p:txBody>
          <a:bodyPr/>
          <a:lstStyle/>
          <a:p>
            <a:r>
              <a:rPr lang="en-US" sz="1800" dirty="0"/>
              <a:t>Checks &amp; Balances (cont.)</a:t>
            </a:r>
          </a:p>
        </p:txBody>
      </p:sp>
      <p:sp>
        <p:nvSpPr>
          <p:cNvPr id="3" name="Text Placeholder 2">
            <a:extLst>
              <a:ext uri="{FF2B5EF4-FFF2-40B4-BE49-F238E27FC236}">
                <a16:creationId xmlns:a16="http://schemas.microsoft.com/office/drawing/2014/main" id="{4869467C-023B-4C76-9D49-4F130C80A7BD}"/>
              </a:ext>
            </a:extLst>
          </p:cNvPr>
          <p:cNvSpPr>
            <a:spLocks noGrp="1"/>
          </p:cNvSpPr>
          <p:nvPr>
            <p:ph type="body" idx="1"/>
          </p:nvPr>
        </p:nvSpPr>
        <p:spPr>
          <a:xfrm>
            <a:off x="632592" y="1141878"/>
            <a:ext cx="7693659" cy="492443"/>
          </a:xfrm>
        </p:spPr>
        <p:txBody>
          <a:bodyPr/>
          <a:lstStyle/>
          <a:p>
            <a:r>
              <a:rPr lang="en-US" sz="1600" dirty="0"/>
              <a:t>The Ledger Cash and Bank Expended must match the Monthly Total Disbursements</a:t>
            </a:r>
          </a:p>
        </p:txBody>
      </p:sp>
      <p:pic>
        <p:nvPicPr>
          <p:cNvPr id="4" name="Picture 3">
            <a:extLst>
              <a:ext uri="{FF2B5EF4-FFF2-40B4-BE49-F238E27FC236}">
                <a16:creationId xmlns:a16="http://schemas.microsoft.com/office/drawing/2014/main" id="{BECB94F3-4EC4-4B38-9DDF-A5BE21F51BBB}"/>
              </a:ext>
            </a:extLst>
          </p:cNvPr>
          <p:cNvPicPr>
            <a:picLocks noChangeAspect="1"/>
          </p:cNvPicPr>
          <p:nvPr/>
        </p:nvPicPr>
        <p:blipFill>
          <a:blip r:embed="rId2"/>
          <a:stretch>
            <a:fillRect/>
          </a:stretch>
        </p:blipFill>
        <p:spPr>
          <a:xfrm>
            <a:off x="2133600" y="1752260"/>
            <a:ext cx="533400" cy="3091833"/>
          </a:xfrm>
          <a:prstGeom prst="rect">
            <a:avLst/>
          </a:prstGeom>
        </p:spPr>
      </p:pic>
      <p:pic>
        <p:nvPicPr>
          <p:cNvPr id="6" name="Picture 5">
            <a:extLst>
              <a:ext uri="{FF2B5EF4-FFF2-40B4-BE49-F238E27FC236}">
                <a16:creationId xmlns:a16="http://schemas.microsoft.com/office/drawing/2014/main" id="{0581A802-6169-40E0-9A28-52D1AD8829A3}"/>
              </a:ext>
            </a:extLst>
          </p:cNvPr>
          <p:cNvPicPr>
            <a:picLocks noChangeAspect="1"/>
          </p:cNvPicPr>
          <p:nvPr/>
        </p:nvPicPr>
        <p:blipFill>
          <a:blip r:embed="rId3"/>
          <a:stretch>
            <a:fillRect/>
          </a:stretch>
        </p:blipFill>
        <p:spPr>
          <a:xfrm>
            <a:off x="4267200" y="1563569"/>
            <a:ext cx="2523809" cy="3247619"/>
          </a:xfrm>
          <a:prstGeom prst="rect">
            <a:avLst/>
          </a:prstGeom>
        </p:spPr>
      </p:pic>
      <p:sp>
        <p:nvSpPr>
          <p:cNvPr id="7" name="Arrow: Left 6">
            <a:extLst>
              <a:ext uri="{FF2B5EF4-FFF2-40B4-BE49-F238E27FC236}">
                <a16:creationId xmlns:a16="http://schemas.microsoft.com/office/drawing/2014/main" id="{80B8BC2C-BBDB-47AF-8D99-CDF8D149A404}"/>
              </a:ext>
            </a:extLst>
          </p:cNvPr>
          <p:cNvSpPr/>
          <p:nvPr/>
        </p:nvSpPr>
        <p:spPr>
          <a:xfrm>
            <a:off x="2667000" y="443124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56C8BF12-1AEC-4AA0-9110-1099DDC93963}"/>
              </a:ext>
            </a:extLst>
          </p:cNvPr>
          <p:cNvSpPr/>
          <p:nvPr/>
        </p:nvSpPr>
        <p:spPr>
          <a:xfrm>
            <a:off x="6791009" y="441931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726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C8BE-539B-4E19-B659-838BD4B5ACBC}"/>
              </a:ext>
            </a:extLst>
          </p:cNvPr>
          <p:cNvSpPr>
            <a:spLocks noGrp="1"/>
          </p:cNvSpPr>
          <p:nvPr>
            <p:ph type="title"/>
          </p:nvPr>
        </p:nvSpPr>
        <p:spPr>
          <a:xfrm>
            <a:off x="406755" y="469940"/>
            <a:ext cx="8330488" cy="276999"/>
          </a:xfrm>
        </p:spPr>
        <p:txBody>
          <a:bodyPr/>
          <a:lstStyle/>
          <a:p>
            <a:r>
              <a:rPr lang="en-US" sz="1800" dirty="0"/>
              <a:t>Checks &amp; Balances (cont.)</a:t>
            </a:r>
          </a:p>
        </p:txBody>
      </p:sp>
      <p:sp>
        <p:nvSpPr>
          <p:cNvPr id="3" name="Text Placeholder 2">
            <a:extLst>
              <a:ext uri="{FF2B5EF4-FFF2-40B4-BE49-F238E27FC236}">
                <a16:creationId xmlns:a16="http://schemas.microsoft.com/office/drawing/2014/main" id="{3F6D5D8A-2FC6-4B26-BC15-C4760B8D856C}"/>
              </a:ext>
            </a:extLst>
          </p:cNvPr>
          <p:cNvSpPr>
            <a:spLocks noGrp="1"/>
          </p:cNvSpPr>
          <p:nvPr>
            <p:ph type="body" idx="1"/>
          </p:nvPr>
        </p:nvSpPr>
        <p:spPr>
          <a:xfrm>
            <a:off x="632592" y="1141878"/>
            <a:ext cx="7693659" cy="492443"/>
          </a:xfrm>
        </p:spPr>
        <p:txBody>
          <a:bodyPr/>
          <a:lstStyle/>
          <a:p>
            <a:r>
              <a:rPr lang="en-US" sz="1600" dirty="0"/>
              <a:t>The Ledger totals brought forward must match the Monthly the Cash Balance Last Report</a:t>
            </a:r>
          </a:p>
        </p:txBody>
      </p:sp>
      <p:pic>
        <p:nvPicPr>
          <p:cNvPr id="5" name="Picture 4">
            <a:extLst>
              <a:ext uri="{FF2B5EF4-FFF2-40B4-BE49-F238E27FC236}">
                <a16:creationId xmlns:a16="http://schemas.microsoft.com/office/drawing/2014/main" id="{472516AF-BD90-410F-B6F8-34571C3F77A3}"/>
              </a:ext>
            </a:extLst>
          </p:cNvPr>
          <p:cNvPicPr>
            <a:picLocks noChangeAspect="1"/>
          </p:cNvPicPr>
          <p:nvPr/>
        </p:nvPicPr>
        <p:blipFill>
          <a:blip r:embed="rId2"/>
          <a:stretch>
            <a:fillRect/>
          </a:stretch>
        </p:blipFill>
        <p:spPr>
          <a:xfrm>
            <a:off x="597957" y="2538845"/>
            <a:ext cx="3971429" cy="1071428"/>
          </a:xfrm>
          <a:prstGeom prst="rect">
            <a:avLst/>
          </a:prstGeom>
        </p:spPr>
      </p:pic>
      <p:pic>
        <p:nvPicPr>
          <p:cNvPr id="7" name="Picture 6">
            <a:extLst>
              <a:ext uri="{FF2B5EF4-FFF2-40B4-BE49-F238E27FC236}">
                <a16:creationId xmlns:a16="http://schemas.microsoft.com/office/drawing/2014/main" id="{CCE7B87C-0581-4104-9C19-24B70A486E61}"/>
              </a:ext>
            </a:extLst>
          </p:cNvPr>
          <p:cNvPicPr>
            <a:picLocks noChangeAspect="1"/>
          </p:cNvPicPr>
          <p:nvPr/>
        </p:nvPicPr>
        <p:blipFill>
          <a:blip r:embed="rId3"/>
          <a:stretch>
            <a:fillRect/>
          </a:stretch>
        </p:blipFill>
        <p:spPr>
          <a:xfrm>
            <a:off x="5105400" y="2399656"/>
            <a:ext cx="3123809" cy="2219048"/>
          </a:xfrm>
          <a:prstGeom prst="rect">
            <a:avLst/>
          </a:prstGeom>
        </p:spPr>
      </p:pic>
      <p:sp>
        <p:nvSpPr>
          <p:cNvPr id="8" name="Arrow: Right 7">
            <a:extLst>
              <a:ext uri="{FF2B5EF4-FFF2-40B4-BE49-F238E27FC236}">
                <a16:creationId xmlns:a16="http://schemas.microsoft.com/office/drawing/2014/main" id="{49C5A0FD-4122-4C7E-B3B2-66CC14187C03}"/>
              </a:ext>
            </a:extLst>
          </p:cNvPr>
          <p:cNvSpPr/>
          <p:nvPr/>
        </p:nvSpPr>
        <p:spPr>
          <a:xfrm>
            <a:off x="152400" y="3325009"/>
            <a:ext cx="609991" cy="360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E7D3698A-45A2-426D-B5E5-D723521E10B0}"/>
              </a:ext>
            </a:extLst>
          </p:cNvPr>
          <p:cNvSpPr/>
          <p:nvPr/>
        </p:nvSpPr>
        <p:spPr>
          <a:xfrm>
            <a:off x="7696200" y="140328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49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381000" y="438150"/>
            <a:ext cx="5257800" cy="381953"/>
          </a:xfrm>
        </p:spPr>
        <p:txBody>
          <a:bodyPr vert="horz" wrap="square" lIns="0" tIns="12700" rIns="0" bIns="0" rtlCol="0">
            <a:normAutofit/>
          </a:bodyPr>
          <a:lstStyle/>
          <a:p>
            <a:pPr marL="12700">
              <a:spcBef>
                <a:spcPts val="100"/>
              </a:spcBef>
            </a:pPr>
            <a:r>
              <a:rPr lang="en-US" sz="1800" dirty="0"/>
              <a:t>What is a VFW Post Quartermaster?</a:t>
            </a:r>
          </a:p>
        </p:txBody>
      </p:sp>
      <p:sp>
        <p:nvSpPr>
          <p:cNvPr id="8" name="Subtitle 2">
            <a:extLst>
              <a:ext uri="{FF2B5EF4-FFF2-40B4-BE49-F238E27FC236}">
                <a16:creationId xmlns:a16="http://schemas.microsoft.com/office/drawing/2014/main" id="{7F4A3D38-BBAC-43FC-9C75-A3B46103994C}"/>
              </a:ext>
            </a:extLst>
          </p:cNvPr>
          <p:cNvSpPr>
            <a:spLocks noGrp="1"/>
          </p:cNvSpPr>
          <p:nvPr>
            <p:ph type="subTitle" idx="4"/>
          </p:nvPr>
        </p:nvSpPr>
        <p:spPr>
          <a:xfrm>
            <a:off x="381000" y="1047750"/>
            <a:ext cx="8382000" cy="1692771"/>
          </a:xfrm>
        </p:spPr>
        <p:txBody>
          <a:bodyPr/>
          <a:lstStyle/>
          <a:p>
            <a:r>
              <a:rPr lang="en-US" sz="2000" dirty="0">
                <a:latin typeface="Verdana" panose="020B0604030504040204" pitchFamily="34" charset="0"/>
                <a:ea typeface="Verdana" panose="020B0604030504040204" pitchFamily="34" charset="0"/>
              </a:rPr>
              <a:t>The Post Quartermaster is:</a:t>
            </a: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The Chief Financial Officer</a:t>
            </a: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Custodian of Post funds and property</a:t>
            </a: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Only one authorized to receive, handle, and account for funds</a:t>
            </a: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Treasurer of all committees handling funds </a:t>
            </a:r>
          </a:p>
          <a:p>
            <a:pPr marL="628650" lvl="1" indent="-1714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C150F90E-8AD6-4657-BC15-418AAA597FAE}"/>
              </a:ext>
            </a:extLst>
          </p:cNvPr>
          <p:cNvPicPr>
            <a:picLocks noChangeAspect="1"/>
          </p:cNvPicPr>
          <p:nvPr/>
        </p:nvPicPr>
        <p:blipFill>
          <a:blip r:embed="rId3"/>
          <a:stretch>
            <a:fillRect/>
          </a:stretch>
        </p:blipFill>
        <p:spPr>
          <a:xfrm>
            <a:off x="1295400" y="2740521"/>
            <a:ext cx="2476500" cy="1647825"/>
          </a:xfrm>
          <a:prstGeom prst="rect">
            <a:avLst/>
          </a:prstGeom>
        </p:spPr>
      </p:pic>
      <p:pic>
        <p:nvPicPr>
          <p:cNvPr id="6" name="Picture 5">
            <a:extLst>
              <a:ext uri="{FF2B5EF4-FFF2-40B4-BE49-F238E27FC236}">
                <a16:creationId xmlns:a16="http://schemas.microsoft.com/office/drawing/2014/main" id="{27F87B60-C340-4FE4-A5AD-77413D9848FE}"/>
              </a:ext>
            </a:extLst>
          </p:cNvPr>
          <p:cNvPicPr>
            <a:picLocks noChangeAspect="1"/>
          </p:cNvPicPr>
          <p:nvPr/>
        </p:nvPicPr>
        <p:blipFill>
          <a:blip r:embed="rId4"/>
          <a:stretch>
            <a:fillRect/>
          </a:stretch>
        </p:blipFill>
        <p:spPr>
          <a:xfrm>
            <a:off x="5372102" y="2740521"/>
            <a:ext cx="2471738" cy="16478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8DF7-1988-4EAB-AFF0-3C709F4FE0C3}"/>
              </a:ext>
            </a:extLst>
          </p:cNvPr>
          <p:cNvSpPr>
            <a:spLocks noGrp="1"/>
          </p:cNvSpPr>
          <p:nvPr>
            <p:ph type="title"/>
          </p:nvPr>
        </p:nvSpPr>
        <p:spPr>
          <a:xfrm>
            <a:off x="406755" y="469940"/>
            <a:ext cx="8330488" cy="276999"/>
          </a:xfrm>
        </p:spPr>
        <p:txBody>
          <a:bodyPr/>
          <a:lstStyle/>
          <a:p>
            <a:r>
              <a:rPr lang="en-US" sz="1800" dirty="0"/>
              <a:t>Checks &amp; Balances (cont.)</a:t>
            </a:r>
          </a:p>
        </p:txBody>
      </p:sp>
      <p:sp>
        <p:nvSpPr>
          <p:cNvPr id="3" name="Text Placeholder 2">
            <a:extLst>
              <a:ext uri="{FF2B5EF4-FFF2-40B4-BE49-F238E27FC236}">
                <a16:creationId xmlns:a16="http://schemas.microsoft.com/office/drawing/2014/main" id="{6F585584-2D55-441E-B434-BBABB87915CA}"/>
              </a:ext>
            </a:extLst>
          </p:cNvPr>
          <p:cNvSpPr>
            <a:spLocks noGrp="1"/>
          </p:cNvSpPr>
          <p:nvPr>
            <p:ph type="body" idx="1"/>
          </p:nvPr>
        </p:nvSpPr>
        <p:spPr>
          <a:xfrm>
            <a:off x="632592" y="1141878"/>
            <a:ext cx="7693659" cy="738664"/>
          </a:xfrm>
        </p:spPr>
        <p:txBody>
          <a:bodyPr/>
          <a:lstStyle/>
          <a:p>
            <a:r>
              <a:rPr lang="en-US" sz="1600" dirty="0"/>
              <a:t>The Ledger line-item Received, Expended, and Totals must equal the Monthly Receipts, Disbursements, and Cash Balance This Period for each individual line-item.</a:t>
            </a:r>
          </a:p>
        </p:txBody>
      </p:sp>
      <p:pic>
        <p:nvPicPr>
          <p:cNvPr id="5" name="Picture 4">
            <a:extLst>
              <a:ext uri="{FF2B5EF4-FFF2-40B4-BE49-F238E27FC236}">
                <a16:creationId xmlns:a16="http://schemas.microsoft.com/office/drawing/2014/main" id="{CBAE9A57-1C48-4A83-907E-D8432B46566C}"/>
              </a:ext>
            </a:extLst>
          </p:cNvPr>
          <p:cNvPicPr>
            <a:picLocks noChangeAspect="1"/>
          </p:cNvPicPr>
          <p:nvPr/>
        </p:nvPicPr>
        <p:blipFill>
          <a:blip r:embed="rId2"/>
          <a:stretch>
            <a:fillRect/>
          </a:stretch>
        </p:blipFill>
        <p:spPr>
          <a:xfrm>
            <a:off x="1524000" y="1962150"/>
            <a:ext cx="1536617" cy="3028950"/>
          </a:xfrm>
          <a:prstGeom prst="rect">
            <a:avLst/>
          </a:prstGeom>
        </p:spPr>
      </p:pic>
      <p:pic>
        <p:nvPicPr>
          <p:cNvPr id="7" name="Picture 6">
            <a:extLst>
              <a:ext uri="{FF2B5EF4-FFF2-40B4-BE49-F238E27FC236}">
                <a16:creationId xmlns:a16="http://schemas.microsoft.com/office/drawing/2014/main" id="{0B59CE0E-C24C-42E0-8933-6184F209FF41}"/>
              </a:ext>
            </a:extLst>
          </p:cNvPr>
          <p:cNvPicPr>
            <a:picLocks noChangeAspect="1"/>
          </p:cNvPicPr>
          <p:nvPr/>
        </p:nvPicPr>
        <p:blipFill>
          <a:blip r:embed="rId3"/>
          <a:stretch>
            <a:fillRect/>
          </a:stretch>
        </p:blipFill>
        <p:spPr>
          <a:xfrm>
            <a:off x="3843592" y="2571750"/>
            <a:ext cx="5052075" cy="1971541"/>
          </a:xfrm>
          <a:prstGeom prst="rect">
            <a:avLst/>
          </a:prstGeom>
        </p:spPr>
      </p:pic>
      <p:sp>
        <p:nvSpPr>
          <p:cNvPr id="8" name="Arrow: Left 7">
            <a:extLst>
              <a:ext uri="{FF2B5EF4-FFF2-40B4-BE49-F238E27FC236}">
                <a16:creationId xmlns:a16="http://schemas.microsoft.com/office/drawing/2014/main" id="{8145D71F-F0EC-4FC9-81E3-C12C79A1EBAC}"/>
              </a:ext>
            </a:extLst>
          </p:cNvPr>
          <p:cNvSpPr/>
          <p:nvPr/>
        </p:nvSpPr>
        <p:spPr>
          <a:xfrm rot="10800000">
            <a:off x="538665" y="454329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96E4E40C-149E-4F51-921C-F285F78D9136}"/>
              </a:ext>
            </a:extLst>
          </p:cNvPr>
          <p:cNvSpPr/>
          <p:nvPr/>
        </p:nvSpPr>
        <p:spPr>
          <a:xfrm>
            <a:off x="6825242" y="1835085"/>
            <a:ext cx="304800" cy="738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6B0CECCA-C2E6-4395-A75A-419EC533BD9A}"/>
              </a:ext>
            </a:extLst>
          </p:cNvPr>
          <p:cNvSpPr/>
          <p:nvPr/>
        </p:nvSpPr>
        <p:spPr>
          <a:xfrm>
            <a:off x="7439725" y="1833086"/>
            <a:ext cx="304800" cy="738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A0690CE5-587A-40DD-8777-1F49C0640777}"/>
              </a:ext>
            </a:extLst>
          </p:cNvPr>
          <p:cNvSpPr/>
          <p:nvPr/>
        </p:nvSpPr>
        <p:spPr>
          <a:xfrm>
            <a:off x="8206608" y="1827891"/>
            <a:ext cx="304800" cy="738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51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23AE-D8A9-40CD-9753-C758CD8E12AD}"/>
              </a:ext>
            </a:extLst>
          </p:cNvPr>
          <p:cNvSpPr>
            <a:spLocks noGrp="1"/>
          </p:cNvSpPr>
          <p:nvPr>
            <p:ph type="title"/>
          </p:nvPr>
        </p:nvSpPr>
        <p:spPr>
          <a:xfrm>
            <a:off x="406755" y="469940"/>
            <a:ext cx="8330488" cy="276999"/>
          </a:xfrm>
        </p:spPr>
        <p:txBody>
          <a:bodyPr/>
          <a:lstStyle/>
          <a:p>
            <a:r>
              <a:rPr lang="en-US" sz="1800" dirty="0"/>
              <a:t>Electronic Bookkeeping </a:t>
            </a:r>
          </a:p>
        </p:txBody>
      </p:sp>
      <p:sp>
        <p:nvSpPr>
          <p:cNvPr id="3" name="Text Placeholder 2">
            <a:extLst>
              <a:ext uri="{FF2B5EF4-FFF2-40B4-BE49-F238E27FC236}">
                <a16:creationId xmlns:a16="http://schemas.microsoft.com/office/drawing/2014/main" id="{64A8B01D-1CE1-4A8E-945F-F9E54B66DEDD}"/>
              </a:ext>
            </a:extLst>
          </p:cNvPr>
          <p:cNvSpPr>
            <a:spLocks noGrp="1"/>
          </p:cNvSpPr>
          <p:nvPr>
            <p:ph type="body" idx="1"/>
          </p:nvPr>
        </p:nvSpPr>
        <p:spPr>
          <a:xfrm>
            <a:off x="632592" y="1141878"/>
            <a:ext cx="7693659" cy="2708434"/>
          </a:xfrm>
        </p:spPr>
        <p:txBody>
          <a:bodyPr/>
          <a:lstStyle/>
          <a:p>
            <a:r>
              <a:rPr lang="en-US" sz="1600" dirty="0"/>
              <a:t>Record keeping by electronic means may be used, provide a back-up is maintained.</a:t>
            </a:r>
          </a:p>
          <a:p>
            <a:endParaRPr lang="en-US" sz="1600" dirty="0"/>
          </a:p>
          <a:p>
            <a:r>
              <a:rPr lang="en-US" sz="1600" dirty="0"/>
              <a:t>Some common programs are:</a:t>
            </a:r>
          </a:p>
          <a:p>
            <a:endParaRPr lang="en-US" sz="1600" dirty="0"/>
          </a:p>
          <a:p>
            <a:pPr marL="742950" lvl="1" indent="-285750">
              <a:buFont typeface="Arial" panose="020B0604020202020204" pitchFamily="34" charset="0"/>
              <a:buChar char="•"/>
            </a:pPr>
            <a:r>
              <a:rPr lang="en-US" sz="1600" dirty="0"/>
              <a:t>QuickBooks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EO Software - </a:t>
            </a:r>
            <a:r>
              <a:rPr lang="en-US" sz="1600" dirty="0">
                <a:hlinkClick r:id="rId2"/>
              </a:rPr>
              <a:t>https://www.eosoftware.com/</a:t>
            </a:r>
            <a:r>
              <a:rPr lang="en-US" sz="1600" dirty="0"/>
              <a:t>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a:t>Excel</a:t>
            </a:r>
            <a:endParaRPr lang="en-US" sz="1600" dirty="0"/>
          </a:p>
          <a:p>
            <a:pPr lvl="1"/>
            <a:endParaRPr lang="en-US" sz="1600" dirty="0"/>
          </a:p>
        </p:txBody>
      </p:sp>
      <p:pic>
        <p:nvPicPr>
          <p:cNvPr id="1026" name="Picture 2" descr="I learned how to do math with the ancient abacus — and it changed my life -  Vox">
            <a:extLst>
              <a:ext uri="{FF2B5EF4-FFF2-40B4-BE49-F238E27FC236}">
                <a16:creationId xmlns:a16="http://schemas.microsoft.com/office/drawing/2014/main" id="{0F641DDA-C790-45CA-AA71-FD234C0CEB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243" y="2876550"/>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0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6A79-739A-447D-8902-ABA9F08DF894}"/>
              </a:ext>
            </a:extLst>
          </p:cNvPr>
          <p:cNvSpPr>
            <a:spLocks noGrp="1"/>
          </p:cNvSpPr>
          <p:nvPr>
            <p:ph type="title"/>
          </p:nvPr>
        </p:nvSpPr>
        <p:spPr>
          <a:xfrm>
            <a:off x="406755" y="469940"/>
            <a:ext cx="8330488" cy="276999"/>
          </a:xfrm>
        </p:spPr>
        <p:txBody>
          <a:bodyPr/>
          <a:lstStyle/>
          <a:p>
            <a:r>
              <a:rPr lang="en-US" sz="1800" dirty="0"/>
              <a:t>Important Dates to Remember</a:t>
            </a:r>
          </a:p>
        </p:txBody>
      </p:sp>
      <p:sp>
        <p:nvSpPr>
          <p:cNvPr id="3" name="Text Placeholder 2">
            <a:extLst>
              <a:ext uri="{FF2B5EF4-FFF2-40B4-BE49-F238E27FC236}">
                <a16:creationId xmlns:a16="http://schemas.microsoft.com/office/drawing/2014/main" id="{47782BA6-A444-48AE-9D92-63A8C4B24E7A}"/>
              </a:ext>
            </a:extLst>
          </p:cNvPr>
          <p:cNvSpPr>
            <a:spLocks noGrp="1"/>
          </p:cNvSpPr>
          <p:nvPr>
            <p:ph type="body" idx="1"/>
          </p:nvPr>
        </p:nvSpPr>
        <p:spPr>
          <a:xfrm>
            <a:off x="632592" y="1141878"/>
            <a:ext cx="7693659" cy="3200876"/>
          </a:xfrm>
        </p:spPr>
        <p:txBody>
          <a:bodyPr/>
          <a:lstStyle/>
          <a:p>
            <a:pPr marL="285750" indent="-285750">
              <a:buFont typeface="Arial" panose="020B0604020202020204" pitchFamily="34" charset="0"/>
              <a:buChar char="•"/>
            </a:pPr>
            <a:r>
              <a:rPr lang="en-US" sz="1600" b="1" dirty="0"/>
              <a:t>Surety Bond Renewal</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No later than </a:t>
            </a:r>
            <a:r>
              <a:rPr lang="en-US" sz="1600" dirty="0">
                <a:highlight>
                  <a:srgbClr val="FFFF00"/>
                </a:highlight>
                <a:latin typeface="Verdana" panose="020B0604030504040204" pitchFamily="34" charset="0"/>
                <a:ea typeface="Verdana" panose="020B0604030504040204" pitchFamily="34" charset="0"/>
              </a:rPr>
              <a:t>August 31</a:t>
            </a:r>
            <a:r>
              <a:rPr lang="en-US" sz="1600" baseline="30000" dirty="0">
                <a:highlight>
                  <a:srgbClr val="FFFF00"/>
                </a:highlight>
                <a:latin typeface="Verdana" panose="020B0604030504040204" pitchFamily="34" charset="0"/>
                <a:ea typeface="Verdana" panose="020B0604030504040204" pitchFamily="34" charset="0"/>
              </a:rPr>
              <a:t>st</a:t>
            </a:r>
            <a:r>
              <a:rPr lang="en-US" sz="1600" dirty="0">
                <a:highlight>
                  <a:srgbClr val="FFFF00"/>
                </a:highlight>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b="1" dirty="0">
                <a:latin typeface="Verdana" panose="020B0604030504040204" pitchFamily="34" charset="0"/>
                <a:ea typeface="Verdana" panose="020B0604030504040204" pitchFamily="34" charset="0"/>
              </a:rPr>
              <a:t>IRS 990 and FTB 199 (taxes)</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No later than the 15</a:t>
            </a:r>
            <a:r>
              <a:rPr lang="en-US" sz="1600" baseline="30000" dirty="0">
                <a:latin typeface="Verdana" panose="020B0604030504040204" pitchFamily="34" charset="0"/>
                <a:ea typeface="Verdana" panose="020B0604030504040204" pitchFamily="34" charset="0"/>
              </a:rPr>
              <a:t>th</a:t>
            </a:r>
            <a:r>
              <a:rPr lang="en-US" sz="1600" dirty="0">
                <a:latin typeface="Verdana" panose="020B0604030504040204" pitchFamily="34" charset="0"/>
                <a:ea typeface="Verdana" panose="020B0604030504040204" pitchFamily="34" charset="0"/>
              </a:rPr>
              <a:t> day of the 5</a:t>
            </a:r>
            <a:r>
              <a:rPr lang="en-US" sz="1600" baseline="30000" dirty="0">
                <a:latin typeface="Verdana" panose="020B0604030504040204" pitchFamily="34" charset="0"/>
                <a:ea typeface="Verdana" panose="020B0604030504040204" pitchFamily="34" charset="0"/>
              </a:rPr>
              <a:t>th</a:t>
            </a:r>
            <a:r>
              <a:rPr lang="en-US" sz="1600" dirty="0">
                <a:latin typeface="Verdana" panose="020B0604030504040204" pitchFamily="34" charset="0"/>
                <a:ea typeface="Verdana" panose="020B0604030504040204" pitchFamily="34" charset="0"/>
              </a:rPr>
              <a:t> month following the end of your fiscal year.  </a:t>
            </a:r>
            <a:r>
              <a:rPr lang="en-US" sz="1600" dirty="0">
                <a:highlight>
                  <a:srgbClr val="FFFF00"/>
                </a:highlight>
                <a:latin typeface="Verdana" panose="020B0604030504040204" pitchFamily="34" charset="0"/>
                <a:ea typeface="Verdana" panose="020B0604030504040204" pitchFamily="34" charset="0"/>
              </a:rPr>
              <a:t>Normally November 15</a:t>
            </a:r>
            <a:r>
              <a:rPr lang="en-US" sz="1600" baseline="30000" dirty="0">
                <a:highlight>
                  <a:srgbClr val="FFFF00"/>
                </a:highlight>
                <a:latin typeface="Verdana" panose="020B0604030504040204" pitchFamily="34" charset="0"/>
                <a:ea typeface="Verdana" panose="020B0604030504040204" pitchFamily="34" charset="0"/>
              </a:rPr>
              <a:t>th</a:t>
            </a:r>
            <a:r>
              <a:rPr lang="en-US" sz="1600" dirty="0">
                <a:latin typeface="Verdana" panose="020B0604030504040204" pitchFamily="34" charset="0"/>
                <a:ea typeface="Verdana" panose="020B0604030504040204" pitchFamily="34" charset="0"/>
              </a:rPr>
              <a:t>.</a:t>
            </a:r>
          </a:p>
          <a:p>
            <a:pPr marL="742950" lvl="1"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b="1" dirty="0">
                <a:latin typeface="Verdana" panose="020B0604030504040204" pitchFamily="34" charset="0"/>
                <a:ea typeface="Verdana" panose="020B0604030504040204" pitchFamily="34" charset="0"/>
              </a:rPr>
              <a:t>RRF-1 (If incorporated as a Public Benefit Corporation)</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No later than the 15</a:t>
            </a:r>
            <a:r>
              <a:rPr lang="en-US" sz="1600" baseline="30000" dirty="0">
                <a:latin typeface="Verdana" panose="020B0604030504040204" pitchFamily="34" charset="0"/>
                <a:ea typeface="Verdana" panose="020B0604030504040204" pitchFamily="34" charset="0"/>
              </a:rPr>
              <a:t>th</a:t>
            </a:r>
            <a:r>
              <a:rPr lang="en-US" sz="1600" dirty="0">
                <a:latin typeface="Verdana" panose="020B0604030504040204" pitchFamily="34" charset="0"/>
                <a:ea typeface="Verdana" panose="020B0604030504040204" pitchFamily="34" charset="0"/>
              </a:rPr>
              <a:t> day of the 4</a:t>
            </a:r>
            <a:r>
              <a:rPr lang="en-US" sz="1600" baseline="30000" dirty="0">
                <a:latin typeface="Verdana" panose="020B0604030504040204" pitchFamily="34" charset="0"/>
                <a:ea typeface="Verdana" panose="020B0604030504040204" pitchFamily="34" charset="0"/>
              </a:rPr>
              <a:t>th</a:t>
            </a:r>
            <a:r>
              <a:rPr lang="en-US" sz="1600" dirty="0">
                <a:latin typeface="Verdana" panose="020B0604030504040204" pitchFamily="34" charset="0"/>
                <a:ea typeface="Verdana" panose="020B0604030504040204" pitchFamily="34" charset="0"/>
              </a:rPr>
              <a:t> month following the end of your fiscal year. </a:t>
            </a:r>
            <a:r>
              <a:rPr lang="en-US" sz="1600" dirty="0">
                <a:highlight>
                  <a:srgbClr val="FFFF00"/>
                </a:highlight>
                <a:latin typeface="Verdana" panose="020B0604030504040204" pitchFamily="34" charset="0"/>
                <a:ea typeface="Verdana" panose="020B0604030504040204" pitchFamily="34" charset="0"/>
              </a:rPr>
              <a:t>November 15</a:t>
            </a:r>
            <a:r>
              <a:rPr lang="en-US" sz="1600" baseline="30000" dirty="0">
                <a:highlight>
                  <a:srgbClr val="FFFF00"/>
                </a:highlight>
                <a:latin typeface="Verdana" panose="020B0604030504040204" pitchFamily="34" charset="0"/>
                <a:ea typeface="Verdana" panose="020B0604030504040204" pitchFamily="34" charset="0"/>
              </a:rPr>
              <a:t>th</a:t>
            </a:r>
            <a:r>
              <a:rPr lang="en-US" sz="1600" dirty="0">
                <a:latin typeface="Verdana" panose="020B0604030504040204" pitchFamily="34" charset="0"/>
                <a:ea typeface="Verdana" panose="020B0604030504040204" pitchFamily="34" charset="0"/>
              </a:rPr>
              <a:t>.</a:t>
            </a:r>
          </a:p>
          <a:p>
            <a:pPr marL="742950" lvl="1"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b="1" dirty="0">
                <a:latin typeface="Verdana" panose="020B0604030504040204" pitchFamily="34" charset="0"/>
                <a:ea typeface="Verdana" panose="020B0604030504040204" pitchFamily="34" charset="0"/>
              </a:rPr>
              <a:t>Quarterly Audit</a:t>
            </a:r>
          </a:p>
          <a:p>
            <a:pPr marL="742950" lvl="1" indent="-285750">
              <a:buFont typeface="Arial" panose="020B0604020202020204" pitchFamily="34" charset="0"/>
              <a:buChar char="•"/>
            </a:pPr>
            <a:r>
              <a:rPr lang="en-US" sz="1600" u="sng" dirty="0">
                <a:highlight>
                  <a:srgbClr val="FFFF00"/>
                </a:highlight>
                <a:latin typeface="Verdana" panose="020B0604030504040204" pitchFamily="34" charset="0"/>
                <a:ea typeface="Verdana" panose="020B0604030504040204" pitchFamily="34" charset="0"/>
              </a:rPr>
              <a:t>Within 30 days </a:t>
            </a:r>
            <a:r>
              <a:rPr lang="en-US" sz="1600" dirty="0">
                <a:latin typeface="Verdana" panose="020B0604030504040204" pitchFamily="34" charset="0"/>
                <a:ea typeface="Verdana" panose="020B0604030504040204" pitchFamily="34" charset="0"/>
              </a:rPr>
              <a:t>following the end of the quarter.</a:t>
            </a:r>
          </a:p>
        </p:txBody>
      </p:sp>
    </p:spTree>
    <p:extLst>
      <p:ext uri="{BB962C8B-B14F-4D97-AF65-F5344CB8AC3E}">
        <p14:creationId xmlns:p14="http://schemas.microsoft.com/office/powerpoint/2010/main" val="3494079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55D5-AF1F-4F32-9A20-8001CCC0EFCF}"/>
              </a:ext>
            </a:extLst>
          </p:cNvPr>
          <p:cNvSpPr>
            <a:spLocks noGrp="1"/>
          </p:cNvSpPr>
          <p:nvPr>
            <p:ph type="title"/>
          </p:nvPr>
        </p:nvSpPr>
        <p:spPr>
          <a:xfrm>
            <a:off x="406755" y="469940"/>
            <a:ext cx="8330488" cy="276999"/>
          </a:xfrm>
        </p:spPr>
        <p:txBody>
          <a:bodyPr/>
          <a:lstStyle/>
          <a:p>
            <a:r>
              <a:rPr lang="en-US" sz="1800" dirty="0"/>
              <a:t>References</a:t>
            </a:r>
          </a:p>
        </p:txBody>
      </p:sp>
      <p:sp>
        <p:nvSpPr>
          <p:cNvPr id="3" name="Text Placeholder 2">
            <a:extLst>
              <a:ext uri="{FF2B5EF4-FFF2-40B4-BE49-F238E27FC236}">
                <a16:creationId xmlns:a16="http://schemas.microsoft.com/office/drawing/2014/main" id="{899C2243-5FC8-4B1D-8BF6-0857E0530E34}"/>
              </a:ext>
            </a:extLst>
          </p:cNvPr>
          <p:cNvSpPr>
            <a:spLocks noGrp="1"/>
          </p:cNvSpPr>
          <p:nvPr>
            <p:ph type="body" idx="1"/>
          </p:nvPr>
        </p:nvSpPr>
        <p:spPr>
          <a:xfrm>
            <a:off x="632592" y="1141878"/>
            <a:ext cx="7693659" cy="3293209"/>
          </a:xfrm>
        </p:spPr>
        <p:txBody>
          <a:bodyPr/>
          <a:lstStyle/>
          <a:p>
            <a:r>
              <a:rPr lang="en-US" sz="1600" b="1" dirty="0"/>
              <a:t>Training and Forms</a:t>
            </a:r>
          </a:p>
          <a:p>
            <a:pPr marL="742950" lvl="1" indent="-285750">
              <a:buFont typeface="Arial" panose="020B0604020202020204" pitchFamily="34" charset="0"/>
              <a:buChar char="•"/>
            </a:pPr>
            <a:r>
              <a:rPr lang="en-US" sz="1600" dirty="0">
                <a:solidFill>
                  <a:srgbClr val="0070C0"/>
                </a:solidFill>
                <a:hlinkClick r:id="rId3">
                  <a:extLst>
                    <a:ext uri="{A12FA001-AC4F-418D-AE19-62706E023703}">
                      <ahyp:hlinkClr xmlns:ahyp="http://schemas.microsoft.com/office/drawing/2018/hyperlinkcolor" val="tx"/>
                    </a:ext>
                  </a:extLst>
                </a:hlinkClick>
              </a:rPr>
              <a:t>www.vfw.org</a:t>
            </a:r>
            <a:r>
              <a:rPr lang="en-US" sz="1600" dirty="0">
                <a:solidFill>
                  <a:srgbClr val="0070C0"/>
                </a:solidFill>
              </a:rPr>
              <a:t> </a:t>
            </a:r>
            <a:r>
              <a:rPr lang="en-US" sz="1600" dirty="0"/>
              <a:t>– VFW National</a:t>
            </a:r>
          </a:p>
          <a:p>
            <a:pPr marL="742950" lvl="1" indent="-285750">
              <a:buFont typeface="Arial" panose="020B0604020202020204" pitchFamily="34" charset="0"/>
              <a:buChar char="•"/>
            </a:pPr>
            <a:r>
              <a:rPr lang="en-US" sz="1600" dirty="0">
                <a:solidFill>
                  <a:srgbClr val="0070C0"/>
                </a:solidFill>
                <a:hlinkClick r:id="rId4">
                  <a:extLst>
                    <a:ext uri="{A12FA001-AC4F-418D-AE19-62706E023703}">
                      <ahyp:hlinkClr xmlns:ahyp="http://schemas.microsoft.com/office/drawing/2018/hyperlinkcolor" val="tx"/>
                    </a:ext>
                  </a:extLst>
                </a:hlinkClick>
              </a:rPr>
              <a:t>www.vfwca.org</a:t>
            </a:r>
            <a:r>
              <a:rPr lang="en-US" sz="1600" dirty="0">
                <a:solidFill>
                  <a:srgbClr val="0070C0"/>
                </a:solidFill>
              </a:rPr>
              <a:t> </a:t>
            </a:r>
            <a:r>
              <a:rPr lang="en-US" sz="1600" dirty="0"/>
              <a:t>– VFW Department of California</a:t>
            </a:r>
          </a:p>
          <a:p>
            <a:pPr marL="742950" lvl="1" indent="-285750">
              <a:buFont typeface="Arial" panose="020B0604020202020204" pitchFamily="34" charset="0"/>
              <a:buChar char="•"/>
            </a:pPr>
            <a:endParaRPr lang="en-US" sz="1600" dirty="0"/>
          </a:p>
          <a:p>
            <a:r>
              <a:rPr lang="en-US" sz="1600" b="1" dirty="0"/>
              <a:t>Taxes</a:t>
            </a:r>
          </a:p>
          <a:p>
            <a:pPr marL="742950" lvl="1" indent="-285750">
              <a:buFont typeface="Arial" panose="020B0604020202020204" pitchFamily="34" charset="0"/>
              <a:buChar char="•"/>
            </a:pPr>
            <a:r>
              <a:rPr lang="en-US" sz="1600" b="1" dirty="0"/>
              <a:t>990-N (post card)</a:t>
            </a:r>
          </a:p>
          <a:p>
            <a:pPr marL="1200150" lvl="2" indent="-285750">
              <a:buFont typeface="Arial" panose="020B0604020202020204" pitchFamily="34" charset="0"/>
              <a:buChar char="•"/>
            </a:pPr>
            <a:r>
              <a:rPr lang="en-US" sz="1600" dirty="0">
                <a:solidFill>
                  <a:srgbClr val="0070C0"/>
                </a:solidFill>
                <a:hlinkClick r:id="rId5">
                  <a:extLst>
                    <a:ext uri="{A12FA001-AC4F-418D-AE19-62706E023703}">
                      <ahyp:hlinkClr xmlns:ahyp="http://schemas.microsoft.com/office/drawing/2018/hyperlinkcolor" val="tx"/>
                    </a:ext>
                  </a:extLst>
                </a:hlinkClick>
              </a:rPr>
              <a:t>https://www.irs.gov/charities-non-profits/annual-electronic-filing-requirement-for-small-exempt-organizations-form-990-n-e-postcard</a:t>
            </a:r>
            <a:r>
              <a:rPr lang="en-US" sz="1600" dirty="0">
                <a:solidFill>
                  <a:srgbClr val="0070C0"/>
                </a:solidFill>
              </a:rPr>
              <a:t> </a:t>
            </a:r>
          </a:p>
          <a:p>
            <a:pPr marL="742950" lvl="1" indent="-285750">
              <a:buFont typeface="Arial" panose="020B0604020202020204" pitchFamily="34" charset="0"/>
              <a:buChar char="•"/>
            </a:pPr>
            <a:r>
              <a:rPr lang="en-US" sz="1600" b="1" dirty="0"/>
              <a:t>199-N (post card)</a:t>
            </a:r>
          </a:p>
          <a:p>
            <a:pPr marL="1200150" lvl="2" indent="-285750">
              <a:buFont typeface="Arial" panose="020B0604020202020204" pitchFamily="34" charset="0"/>
              <a:buChar char="•"/>
            </a:pPr>
            <a:r>
              <a:rPr lang="en-US" sz="1600" dirty="0">
                <a:solidFill>
                  <a:srgbClr val="0070C0"/>
                </a:solidFill>
                <a:hlinkClick r:id="rId6">
                  <a:extLst>
                    <a:ext uri="{A12FA001-AC4F-418D-AE19-62706E023703}">
                      <ahyp:hlinkClr xmlns:ahyp="http://schemas.microsoft.com/office/drawing/2018/hyperlinkcolor" val="tx"/>
                    </a:ext>
                  </a:extLst>
                </a:hlinkClick>
              </a:rPr>
              <a:t>https://www.ftb.ca.gov/file/business/types/charities-nonprofits/199N.asp</a:t>
            </a:r>
            <a:r>
              <a:rPr lang="en-US" sz="1600" dirty="0">
                <a:solidFill>
                  <a:srgbClr val="0070C0"/>
                </a:solidFill>
              </a:rPr>
              <a:t> </a:t>
            </a:r>
          </a:p>
          <a:p>
            <a:pPr marL="1200150" lvl="2" indent="-285750">
              <a:buFont typeface="Arial" panose="020B0604020202020204" pitchFamily="34" charset="0"/>
              <a:buChar char="•"/>
            </a:pPr>
            <a:endParaRPr lang="en-US" sz="1600" dirty="0"/>
          </a:p>
          <a:p>
            <a:r>
              <a:rPr lang="en-US" sz="1600" b="1" dirty="0"/>
              <a:t>Charitable Trust Renewal (RRF-1)</a:t>
            </a:r>
          </a:p>
          <a:p>
            <a:pPr marL="742950" lvl="1" indent="-285750">
              <a:buFont typeface="Arial" panose="020B0604020202020204" pitchFamily="34" charset="0"/>
              <a:buChar char="•"/>
            </a:pPr>
            <a:r>
              <a:rPr lang="en-US" sz="1600" dirty="0">
                <a:solidFill>
                  <a:srgbClr val="0070C0"/>
                </a:solidFill>
                <a:hlinkClick r:id="rId7">
                  <a:extLst>
                    <a:ext uri="{A12FA001-AC4F-418D-AE19-62706E023703}">
                      <ahyp:hlinkClr xmlns:ahyp="http://schemas.microsoft.com/office/drawing/2018/hyperlinkcolor" val="tx"/>
                    </a:ext>
                  </a:extLst>
                </a:hlinkClick>
              </a:rPr>
              <a:t>https://oag.ca.gov/system/files/media/rrf1_form.pdf</a:t>
            </a:r>
            <a:r>
              <a:rPr lang="en-US" sz="1600" dirty="0">
                <a:solidFill>
                  <a:srgbClr val="0070C0"/>
                </a:solidFill>
              </a:rPr>
              <a:t> </a:t>
            </a:r>
          </a:p>
        </p:txBody>
      </p:sp>
    </p:spTree>
    <p:extLst>
      <p:ext uri="{BB962C8B-B14F-4D97-AF65-F5344CB8AC3E}">
        <p14:creationId xmlns:p14="http://schemas.microsoft.com/office/powerpoint/2010/main" val="2066723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7C48-E1DA-47D6-9452-92FFD76254A6}"/>
              </a:ext>
            </a:extLst>
          </p:cNvPr>
          <p:cNvSpPr>
            <a:spLocks noGrp="1"/>
          </p:cNvSpPr>
          <p:nvPr>
            <p:ph type="title"/>
          </p:nvPr>
        </p:nvSpPr>
        <p:spPr>
          <a:xfrm>
            <a:off x="406755" y="469940"/>
            <a:ext cx="8330488" cy="307777"/>
          </a:xfrm>
        </p:spPr>
        <p:txBody>
          <a:bodyPr/>
          <a:lstStyle/>
          <a:p>
            <a:r>
              <a:rPr lang="en-US" dirty="0"/>
              <a:t>QUESTIONS</a:t>
            </a:r>
          </a:p>
        </p:txBody>
      </p:sp>
      <p:pic>
        <p:nvPicPr>
          <p:cNvPr id="4098" name="Picture 2" descr="Questions GIFs | Tenor">
            <a:extLst>
              <a:ext uri="{FF2B5EF4-FFF2-40B4-BE49-F238E27FC236}">
                <a16:creationId xmlns:a16="http://schemas.microsoft.com/office/drawing/2014/main" id="{5D95BC72-37BC-4717-BC57-04FF264A80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48024" y="1428750"/>
            <a:ext cx="2647950" cy="299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863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C69C38F-15D8-A352-0CCE-5165B6E85CF0}"/>
              </a:ext>
            </a:extLst>
          </p:cNvPr>
          <p:cNvSpPr txBox="1">
            <a:spLocks noGrp="1"/>
          </p:cNvSpPr>
          <p:nvPr>
            <p:ph type="title"/>
          </p:nvPr>
        </p:nvSpPr>
        <p:spPr>
          <a:xfrm>
            <a:off x="228600" y="361950"/>
            <a:ext cx="5864860" cy="290464"/>
          </a:xfrm>
          <a:prstGeom prst="rect">
            <a:avLst/>
          </a:prstGeom>
        </p:spPr>
        <p:txBody>
          <a:bodyPr vert="horz" wrap="square" lIns="0" tIns="13335" rIns="0" bIns="0" rtlCol="0">
            <a:spAutoFit/>
          </a:bodyPr>
          <a:lstStyle/>
          <a:p>
            <a:pPr marL="12700">
              <a:lnSpc>
                <a:spcPct val="100000"/>
              </a:lnSpc>
              <a:spcBef>
                <a:spcPts val="105"/>
              </a:spcBef>
            </a:pPr>
            <a:r>
              <a:rPr lang="en-US" sz="1800" dirty="0"/>
              <a:t>SOI Instructor Points of Contact</a:t>
            </a:r>
            <a:endParaRPr sz="1800" dirty="0"/>
          </a:p>
        </p:txBody>
      </p:sp>
      <p:sp>
        <p:nvSpPr>
          <p:cNvPr id="5" name="object 3">
            <a:extLst>
              <a:ext uri="{FF2B5EF4-FFF2-40B4-BE49-F238E27FC236}">
                <a16:creationId xmlns:a16="http://schemas.microsoft.com/office/drawing/2014/main" id="{589BE4FA-011F-E46F-2EF1-56FDA29E9DA1}"/>
              </a:ext>
            </a:extLst>
          </p:cNvPr>
          <p:cNvSpPr txBox="1"/>
          <p:nvPr/>
        </p:nvSpPr>
        <p:spPr>
          <a:xfrm>
            <a:off x="152400" y="895350"/>
            <a:ext cx="8839200" cy="5081519"/>
          </a:xfrm>
          <a:prstGeom prst="rect">
            <a:avLst/>
          </a:prstGeom>
        </p:spPr>
        <p:txBody>
          <a:bodyPr vert="horz" wrap="square" lIns="0" tIns="13335" rIns="0" bIns="0" rtlCol="0">
            <a:spAutoFit/>
          </a:bodyPr>
          <a:lstStyle/>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a:t>
            </a:r>
            <a:r>
              <a:rPr lang="en-US" sz="1900" b="1" dirty="0">
                <a:latin typeface="Verdana" panose="020B0604030504040204" pitchFamily="34" charset="0"/>
                <a:ea typeface="Verdana" panose="020B0604030504040204" pitchFamily="34" charset="0"/>
                <a:cs typeface="Verdana" panose="020B0604030504040204" pitchFamily="34" charset="0"/>
              </a:rPr>
              <a:t>Alexis Henshaw </a:t>
            </a:r>
          </a:p>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Post Commander, Judge Advocate, Canteen/House Committee</a:t>
            </a:r>
          </a:p>
          <a:p>
            <a:pPr marL="469265" marR="5080" lvl="1">
              <a:spcBef>
                <a:spcPts val="105"/>
              </a:spcBef>
              <a:tabLst>
                <a:tab pos="185420" algn="l"/>
              </a:tabLst>
            </a:pPr>
            <a:r>
              <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alexishenshaw@hotmail.com</a:t>
            </a:r>
            <a:r>
              <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rPr>
              <a:t> </a:t>
            </a:r>
          </a:p>
          <a:p>
            <a:pPr marL="469265" marR="5080" lvl="1">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(402) 289-7926</a:t>
            </a:r>
          </a:p>
          <a:p>
            <a:pPr marL="12065" marR="5080">
              <a:lnSpc>
                <a:spcPct val="100000"/>
              </a:lnSpc>
              <a:spcBef>
                <a:spcPts val="105"/>
              </a:spcBef>
              <a:tabLst>
                <a:tab pos="185420" algn="l"/>
              </a:tabLst>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a:t>
            </a:r>
            <a:r>
              <a:rPr lang="en-US" sz="1900" b="1" dirty="0">
                <a:latin typeface="Verdana" panose="020B0604030504040204" pitchFamily="34" charset="0"/>
                <a:ea typeface="Verdana" panose="020B0604030504040204" pitchFamily="34" charset="0"/>
                <a:cs typeface="Verdana" panose="020B0604030504040204" pitchFamily="34" charset="0"/>
              </a:rPr>
              <a:t>DJ Henshaw </a:t>
            </a:r>
          </a:p>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Post Quartermaster, Trustee, Adjutant</a:t>
            </a:r>
          </a:p>
          <a:p>
            <a:pPr marL="469265" marR="5080" lvl="1">
              <a:spcBef>
                <a:spcPts val="105"/>
              </a:spcBef>
              <a:tabLst>
                <a:tab pos="185420" algn="l"/>
              </a:tabLst>
            </a:pPr>
            <a:r>
              <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henshawdj@gmail.com</a:t>
            </a:r>
            <a:endPar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469265" marR="5080" lvl="1">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(402) 289-7961</a:t>
            </a:r>
          </a:p>
          <a:p>
            <a:pPr marL="469265" marR="5080" lvl="1">
              <a:spcBef>
                <a:spcPts val="105"/>
              </a:spcBef>
              <a:tabLst>
                <a:tab pos="185420" algn="l"/>
              </a:tabLst>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12065" marR="5080">
              <a:lnSpc>
                <a:spcPct val="100000"/>
              </a:lnSpc>
              <a:spcBef>
                <a:spcPts val="105"/>
              </a:spcBef>
              <a:tabLst>
                <a:tab pos="185420" algn="l"/>
              </a:tabLst>
            </a:pPr>
            <a:r>
              <a:rPr lang="en-US" sz="1900" b="1">
                <a:latin typeface="Verdana" panose="020B0604030504040204" pitchFamily="34" charset="0"/>
                <a:ea typeface="Verdana" panose="020B0604030504040204" pitchFamily="34" charset="0"/>
                <a:cs typeface="Verdana" panose="020B0604030504040204" pitchFamily="34" charset="0"/>
              </a:rPr>
              <a:t> Wendy </a:t>
            </a:r>
            <a:r>
              <a:rPr lang="en-US" sz="1900" b="1" dirty="0">
                <a:latin typeface="Verdana" panose="020B0604030504040204" pitchFamily="34" charset="0"/>
                <a:ea typeface="Verdana" panose="020B0604030504040204" pitchFamily="34" charset="0"/>
                <a:cs typeface="Verdana" panose="020B0604030504040204" pitchFamily="34" charset="0"/>
              </a:rPr>
              <a:t>Calderon</a:t>
            </a:r>
          </a:p>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Parliamentary Procedures</a:t>
            </a:r>
          </a:p>
          <a:p>
            <a:pPr marL="469265" marR="5080" lvl="1">
              <a:spcBef>
                <a:spcPts val="105"/>
              </a:spcBef>
              <a:tabLst>
                <a:tab pos="185420" algn="l"/>
              </a:tabLst>
            </a:pPr>
            <a:r>
              <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rPr>
              <a:t>anchorwmc30@gmail.com</a:t>
            </a:r>
          </a:p>
          <a:p>
            <a:pPr marL="469265" marR="5080" lvl="1">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(619) 259-9727</a:t>
            </a:r>
          </a:p>
          <a:p>
            <a:pPr marL="12065" marR="5080">
              <a:spcBef>
                <a:spcPts val="105"/>
              </a:spcBef>
              <a:tabLst>
                <a:tab pos="185420" algn="l"/>
              </a:tabLst>
            </a:pPr>
            <a:endParaRPr lang="en-US" sz="1900" dirty="0">
              <a:latin typeface="Verdana" panose="020B0604030504040204" pitchFamily="34" charset="0"/>
              <a:ea typeface="Verdana" panose="020B0604030504040204" pitchFamily="34" charset="0"/>
              <a:cs typeface="Verdana" panose="020B0604030504040204" pitchFamily="34" charset="0"/>
            </a:endParaRPr>
          </a:p>
          <a:p>
            <a:pPr marL="469265" marR="5080" lvl="1">
              <a:spcBef>
                <a:spcPts val="105"/>
              </a:spcBef>
              <a:tabLst>
                <a:tab pos="185420" algn="l"/>
              </a:tabLst>
            </a:pPr>
            <a:endParaRPr lang="en-US" sz="1900" dirty="0">
              <a:latin typeface="Verdana" panose="020B0604030504040204" pitchFamily="34" charset="0"/>
              <a:ea typeface="Verdana" panose="020B0604030504040204" pitchFamily="34" charset="0"/>
              <a:cs typeface="Verdana" panose="020B0604030504040204" pitchFamily="34" charset="0"/>
            </a:endParaRPr>
          </a:p>
          <a:p>
            <a:pPr marL="184150" marR="5080" indent="-172085">
              <a:lnSpc>
                <a:spcPct val="100000"/>
              </a:lnSpc>
              <a:spcBef>
                <a:spcPts val="105"/>
              </a:spcBef>
              <a:buFont typeface="Arial"/>
              <a:buChar char="•"/>
              <a:tabLst>
                <a:tab pos="185420" algn="l"/>
              </a:tabLst>
            </a:pPr>
            <a:endParaRPr sz="1900" dirty="0">
              <a:latin typeface="Verdana"/>
              <a:cs typeface="Verdana"/>
            </a:endParaRPr>
          </a:p>
        </p:txBody>
      </p:sp>
    </p:spTree>
    <p:extLst>
      <p:ext uri="{BB962C8B-B14F-4D97-AF65-F5344CB8AC3E}">
        <p14:creationId xmlns:p14="http://schemas.microsoft.com/office/powerpoint/2010/main" val="240682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2592" y="1141878"/>
            <a:ext cx="7825740" cy="3706143"/>
          </a:xfrm>
          <a:prstGeom prst="rect">
            <a:avLst/>
          </a:prstGeom>
        </p:spPr>
        <p:txBody>
          <a:bodyPr vert="horz" wrap="square" lIns="0" tIns="12700" rIns="0" bIns="0" rtlCol="0">
            <a:spAutoFit/>
          </a:bodyPr>
          <a:lstStyle/>
          <a:p>
            <a:pPr marL="12700" marR="74930">
              <a:lnSpc>
                <a:spcPct val="100000"/>
              </a:lnSpc>
              <a:spcBef>
                <a:spcPts val="100"/>
              </a:spcBef>
              <a:tabLst>
                <a:tab pos="241300" algn="l"/>
              </a:tabLst>
            </a:pPr>
            <a:r>
              <a:rPr lang="en-US" sz="1600" spc="-5" dirty="0">
                <a:latin typeface="Verdana"/>
                <a:cs typeface="Verdana"/>
              </a:rPr>
              <a:t>The duties are set forth in the National Manual of Procedure, Section 218(a)(5)</a:t>
            </a:r>
            <a:endParaRPr sz="1600" dirty="0">
              <a:latin typeface="Verdana"/>
              <a:cs typeface="Verdana"/>
            </a:endParaRPr>
          </a:p>
          <a:p>
            <a:pPr>
              <a:lnSpc>
                <a:spcPct val="100000"/>
              </a:lnSpc>
              <a:spcBef>
                <a:spcPts val="40"/>
              </a:spcBef>
              <a:buFont typeface="Verdana"/>
              <a:buAutoNum type="alphaLcPeriod"/>
            </a:pPr>
            <a:endParaRPr sz="1600" dirty="0">
              <a:latin typeface="Verdana"/>
              <a:cs typeface="Verdana"/>
            </a:endParaRPr>
          </a:p>
          <a:p>
            <a:pPr marL="241300" marR="5080" indent="-228600">
              <a:lnSpc>
                <a:spcPct val="100000"/>
              </a:lnSpc>
              <a:buFont typeface="+mj-lt"/>
              <a:buAutoNum type="alphaLcPeriod"/>
              <a:tabLst>
                <a:tab pos="241300" algn="l"/>
              </a:tabLst>
            </a:pPr>
            <a:r>
              <a:rPr lang="en-US" sz="1600" spc="-5" dirty="0">
                <a:latin typeface="Verdana"/>
                <a:cs typeface="Verdana"/>
              </a:rPr>
              <a:t>Qualify and secure a bond equal to liquid assets.</a:t>
            </a:r>
            <a:endParaRPr sz="1600" dirty="0">
              <a:latin typeface="Verdana"/>
              <a:cs typeface="Verdana"/>
            </a:endParaRPr>
          </a:p>
          <a:p>
            <a:pPr>
              <a:lnSpc>
                <a:spcPct val="100000"/>
              </a:lnSpc>
              <a:spcBef>
                <a:spcPts val="40"/>
              </a:spcBef>
              <a:buFont typeface="Verdana"/>
              <a:buAutoNum type="alphaLcPeriod"/>
            </a:pPr>
            <a:endParaRPr sz="1600" dirty="0">
              <a:latin typeface="Verdana"/>
              <a:cs typeface="Verdana"/>
            </a:endParaRPr>
          </a:p>
          <a:p>
            <a:pPr marL="241300" marR="12700" indent="-228600">
              <a:lnSpc>
                <a:spcPct val="100000"/>
              </a:lnSpc>
              <a:spcBef>
                <a:spcPts val="5"/>
              </a:spcBef>
              <a:buAutoNum type="alphaLcPeriod"/>
              <a:tabLst>
                <a:tab pos="241300" algn="l"/>
              </a:tabLst>
            </a:pPr>
            <a:r>
              <a:rPr lang="en-US" sz="1600" spc="-5" dirty="0">
                <a:latin typeface="Verdana"/>
                <a:cs typeface="Verdana"/>
              </a:rPr>
              <a:t>Collect all money, secure all property, be the accountable officer of the Post and Treasurer on committees.</a:t>
            </a:r>
            <a:endParaRPr sz="1600" dirty="0">
              <a:latin typeface="Verdana"/>
              <a:cs typeface="Verdana"/>
            </a:endParaRPr>
          </a:p>
          <a:p>
            <a:pPr>
              <a:lnSpc>
                <a:spcPct val="100000"/>
              </a:lnSpc>
              <a:spcBef>
                <a:spcPts val="40"/>
              </a:spcBef>
              <a:buFont typeface="Verdana"/>
              <a:buAutoNum type="alphaLcPeriod"/>
            </a:pPr>
            <a:endParaRPr sz="1600" dirty="0">
              <a:latin typeface="Verdana"/>
              <a:cs typeface="Verdana"/>
            </a:endParaRPr>
          </a:p>
          <a:p>
            <a:pPr marL="241300" marR="56515" indent="-228600">
              <a:lnSpc>
                <a:spcPct val="100000"/>
              </a:lnSpc>
              <a:buAutoNum type="alphaLcPeriod"/>
              <a:tabLst>
                <a:tab pos="241300" algn="l"/>
              </a:tabLst>
            </a:pPr>
            <a:r>
              <a:rPr lang="en-US" sz="1600" spc="-5" dirty="0">
                <a:latin typeface="Verdana"/>
                <a:cs typeface="Verdana"/>
              </a:rPr>
              <a:t>Disburse funds as properly authorized by the </a:t>
            </a:r>
            <a:r>
              <a:rPr lang="en-US" sz="1600" b="1" u="sng" spc="-5" dirty="0">
                <a:latin typeface="Verdana"/>
                <a:cs typeface="Verdana"/>
              </a:rPr>
              <a:t>Post </a:t>
            </a:r>
            <a:r>
              <a:rPr lang="en-US" sz="1600" spc="-5" dirty="0">
                <a:latin typeface="Verdana"/>
                <a:cs typeface="Verdana"/>
              </a:rPr>
              <a:t>using accepted banking practices.</a:t>
            </a:r>
            <a:endParaRPr sz="1600" dirty="0">
              <a:latin typeface="Verdana"/>
              <a:cs typeface="Verdana"/>
            </a:endParaRPr>
          </a:p>
          <a:p>
            <a:pPr>
              <a:lnSpc>
                <a:spcPct val="100000"/>
              </a:lnSpc>
              <a:spcBef>
                <a:spcPts val="40"/>
              </a:spcBef>
              <a:buFont typeface="Verdana"/>
              <a:buAutoNum type="alphaLcPeriod"/>
            </a:pPr>
            <a:endParaRPr sz="1600" dirty="0">
              <a:latin typeface="Verdana"/>
              <a:cs typeface="Verdana"/>
            </a:endParaRPr>
          </a:p>
          <a:p>
            <a:pPr marL="241300" marR="138430" indent="-228600" algn="just">
              <a:lnSpc>
                <a:spcPct val="100000"/>
              </a:lnSpc>
              <a:spcBef>
                <a:spcPts val="5"/>
              </a:spcBef>
              <a:buAutoNum type="alphaLcPeriod"/>
              <a:tabLst>
                <a:tab pos="241300" algn="l"/>
              </a:tabLst>
            </a:pPr>
            <a:r>
              <a:rPr lang="en-US" sz="1600" spc="-5" dirty="0">
                <a:latin typeface="Verdana"/>
                <a:cs typeface="Verdana"/>
              </a:rPr>
              <a:t>Receive and pay membership dues.</a:t>
            </a:r>
          </a:p>
          <a:p>
            <a:pPr marL="241300" marR="138430" indent="-228600" algn="just">
              <a:lnSpc>
                <a:spcPct val="100000"/>
              </a:lnSpc>
              <a:spcBef>
                <a:spcPts val="5"/>
              </a:spcBef>
              <a:buAutoNum type="alphaLcPeriod"/>
              <a:tabLst>
                <a:tab pos="241300" algn="l"/>
              </a:tabLst>
            </a:pPr>
            <a:endParaRPr lang="en-US" sz="1600" spc="-5" dirty="0">
              <a:latin typeface="Verdana"/>
              <a:cs typeface="Verdana"/>
            </a:endParaRPr>
          </a:p>
          <a:p>
            <a:pPr marL="241300" marR="138430" indent="-228600" algn="just">
              <a:lnSpc>
                <a:spcPct val="100000"/>
              </a:lnSpc>
              <a:spcBef>
                <a:spcPts val="5"/>
              </a:spcBef>
              <a:buAutoNum type="alphaLcPeriod"/>
              <a:tabLst>
                <a:tab pos="241300" algn="l"/>
              </a:tabLst>
            </a:pPr>
            <a:r>
              <a:rPr lang="en-US" sz="1600" spc="-5" dirty="0">
                <a:latin typeface="Verdana"/>
                <a:cs typeface="Verdana"/>
              </a:rPr>
              <a:t>Provide Post Trustees all documents needed to conduct the quarterly audit.</a:t>
            </a:r>
          </a:p>
        </p:txBody>
      </p:sp>
      <p:sp>
        <p:nvSpPr>
          <p:cNvPr id="3" name="object 3"/>
          <p:cNvSpPr txBox="1">
            <a:spLocks noGrp="1"/>
          </p:cNvSpPr>
          <p:nvPr>
            <p:ph type="title"/>
          </p:nvPr>
        </p:nvSpPr>
        <p:spPr>
          <a:xfrm>
            <a:off x="406755" y="474511"/>
            <a:ext cx="5308245" cy="289823"/>
          </a:xfrm>
          <a:prstGeom prst="rect">
            <a:avLst/>
          </a:prstGeom>
        </p:spPr>
        <p:txBody>
          <a:bodyPr vert="horz" wrap="square" lIns="0" tIns="12700" rIns="0" bIns="0" rtlCol="0">
            <a:spAutoFit/>
          </a:bodyPr>
          <a:lstStyle/>
          <a:p>
            <a:pPr marL="12700">
              <a:lnSpc>
                <a:spcPct val="100000"/>
              </a:lnSpc>
              <a:spcBef>
                <a:spcPts val="100"/>
              </a:spcBef>
            </a:pPr>
            <a:r>
              <a:rPr lang="en-US" sz="1800" spc="-5" dirty="0"/>
              <a:t>Duties of the Post Quartermaster</a:t>
            </a: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609600" y="1352550"/>
            <a:ext cx="7693659" cy="3152145"/>
          </a:xfrm>
          <a:prstGeom prst="rect">
            <a:avLst/>
          </a:prstGeom>
        </p:spPr>
        <p:txBody>
          <a:bodyPr vert="horz" wrap="square" lIns="0" tIns="12700" rIns="0" bIns="0" rtlCol="0">
            <a:spAutoFit/>
          </a:bodyPr>
          <a:lstStyle/>
          <a:p>
            <a:pPr marL="241300" marR="138430" indent="-228600" algn="just">
              <a:lnSpc>
                <a:spcPct val="100000"/>
              </a:lnSpc>
              <a:spcBef>
                <a:spcPts val="5"/>
              </a:spcBef>
              <a:buFont typeface="+mj-lt"/>
              <a:buAutoNum type="alphaLcPeriod" startAt="6"/>
              <a:tabLst>
                <a:tab pos="241300" algn="l"/>
              </a:tabLst>
            </a:pPr>
            <a:r>
              <a:rPr lang="en-US" sz="1600" spc="-5" dirty="0">
                <a:latin typeface="Verdana"/>
                <a:cs typeface="Verdana"/>
              </a:rPr>
              <a:t>Maintain a Relief Fund. (Section 704 of Bylaws and Manual of Procedure)</a:t>
            </a:r>
          </a:p>
          <a:p>
            <a:pPr marL="241300" marR="138430" indent="-228600" algn="just">
              <a:lnSpc>
                <a:spcPct val="100000"/>
              </a:lnSpc>
              <a:spcBef>
                <a:spcPts val="5"/>
              </a:spcBef>
              <a:buFont typeface="+mj-lt"/>
              <a:buAutoNum type="alphaLcPeriod" startAt="6"/>
              <a:tabLst>
                <a:tab pos="241300" algn="l"/>
              </a:tabLst>
            </a:pPr>
            <a:endParaRPr lang="en-US" sz="1600" spc="-5" dirty="0">
              <a:latin typeface="Verdana"/>
              <a:cs typeface="Verdana"/>
            </a:endParaRPr>
          </a:p>
          <a:p>
            <a:pPr marL="241300" marR="138430" indent="-228600" algn="just">
              <a:lnSpc>
                <a:spcPct val="100000"/>
              </a:lnSpc>
              <a:spcBef>
                <a:spcPts val="5"/>
              </a:spcBef>
              <a:buAutoNum type="alphaLcPeriod" startAt="6"/>
              <a:tabLst>
                <a:tab pos="241300" algn="l"/>
              </a:tabLst>
            </a:pPr>
            <a:r>
              <a:rPr lang="en-US" sz="1600" spc="-5" dirty="0">
                <a:latin typeface="Verdana"/>
                <a:cs typeface="Verdana"/>
              </a:rPr>
              <a:t>Reconcile and verify all transactions and maintain books and records in legible, uniform format.</a:t>
            </a:r>
          </a:p>
          <a:p>
            <a:pPr marL="241300" marR="138430" indent="-228600" algn="just">
              <a:lnSpc>
                <a:spcPct val="100000"/>
              </a:lnSpc>
              <a:spcBef>
                <a:spcPts val="5"/>
              </a:spcBef>
              <a:buAutoNum type="alphaLcPeriod" startAt="6"/>
              <a:tabLst>
                <a:tab pos="241300" algn="l"/>
              </a:tabLst>
            </a:pPr>
            <a:endParaRPr lang="en-US" sz="1600" spc="-5" dirty="0">
              <a:latin typeface="Verdana"/>
              <a:cs typeface="Verdana"/>
            </a:endParaRPr>
          </a:p>
          <a:p>
            <a:pPr marL="241300" marR="138430" indent="-228600" algn="just">
              <a:lnSpc>
                <a:spcPct val="100000"/>
              </a:lnSpc>
              <a:spcBef>
                <a:spcPts val="5"/>
              </a:spcBef>
              <a:buAutoNum type="alphaLcPeriod" startAt="6"/>
              <a:tabLst>
                <a:tab pos="241300" algn="l"/>
              </a:tabLst>
            </a:pPr>
            <a:r>
              <a:rPr lang="en-US" sz="1600" spc="-5" dirty="0">
                <a:latin typeface="Verdana"/>
                <a:cs typeface="Verdana"/>
              </a:rPr>
              <a:t>Provide access and transfer all properties of the Post to your successor without delay.</a:t>
            </a:r>
            <a:endParaRPr lang="en-US" sz="1600" dirty="0">
              <a:latin typeface="Verdana"/>
              <a:cs typeface="Verdana"/>
            </a:endParaRPr>
          </a:p>
          <a:p>
            <a:pPr marL="241300" marR="5080" indent="-228600">
              <a:lnSpc>
                <a:spcPct val="100000"/>
              </a:lnSpc>
              <a:buFont typeface="+mj-lt"/>
              <a:buAutoNum type="alphaLcPeriod" startAt="9"/>
              <a:tabLst>
                <a:tab pos="241300" algn="l"/>
              </a:tabLst>
            </a:pPr>
            <a:endParaRPr lang="en-US" sz="1600" spc="-5" dirty="0"/>
          </a:p>
          <a:p>
            <a:pPr marL="241300" marR="5080" indent="-228600">
              <a:lnSpc>
                <a:spcPct val="100000"/>
              </a:lnSpc>
              <a:buFont typeface="+mj-lt"/>
              <a:buAutoNum type="alphaLcPeriod" startAt="9"/>
              <a:tabLst>
                <a:tab pos="241300" algn="l"/>
              </a:tabLst>
            </a:pPr>
            <a:r>
              <a:rPr lang="en-US" sz="1600" spc="-5" dirty="0"/>
              <a:t>Perform your duties in accordance with the Bylaws and laws and usages of this organization.</a:t>
            </a:r>
            <a:endParaRPr sz="1600" spc="-5" dirty="0"/>
          </a:p>
          <a:p>
            <a:pPr>
              <a:lnSpc>
                <a:spcPct val="100000"/>
              </a:lnSpc>
              <a:spcBef>
                <a:spcPts val="40"/>
              </a:spcBef>
              <a:buFont typeface="Verdana"/>
              <a:buAutoNum type="alphaLcPeriod" startAt="9"/>
            </a:pPr>
            <a:endParaRPr sz="1600" dirty="0"/>
          </a:p>
          <a:p>
            <a:pPr marL="241300" indent="-228600">
              <a:lnSpc>
                <a:spcPct val="100000"/>
              </a:lnSpc>
              <a:spcBef>
                <a:spcPts val="5"/>
              </a:spcBef>
              <a:buAutoNum type="alphaLcPeriod" startAt="9"/>
              <a:tabLst>
                <a:tab pos="241300" algn="l"/>
              </a:tabLst>
            </a:pPr>
            <a:endParaRPr lang="en-US" spc="-5" dirty="0"/>
          </a:p>
        </p:txBody>
      </p:sp>
      <p:sp>
        <p:nvSpPr>
          <p:cNvPr id="3" name="object 3"/>
          <p:cNvSpPr txBox="1">
            <a:spLocks noGrp="1"/>
          </p:cNvSpPr>
          <p:nvPr>
            <p:ph type="title"/>
          </p:nvPr>
        </p:nvSpPr>
        <p:spPr>
          <a:xfrm>
            <a:off x="406755" y="474511"/>
            <a:ext cx="5384445" cy="289823"/>
          </a:xfrm>
          <a:prstGeom prst="rect">
            <a:avLst/>
          </a:prstGeom>
        </p:spPr>
        <p:txBody>
          <a:bodyPr vert="horz" wrap="square" lIns="0" tIns="12700" rIns="0" bIns="0" rtlCol="0">
            <a:spAutoFit/>
          </a:bodyPr>
          <a:lstStyle/>
          <a:p>
            <a:pPr marL="12700">
              <a:lnSpc>
                <a:spcPct val="100000"/>
              </a:lnSpc>
              <a:spcBef>
                <a:spcPts val="100"/>
              </a:spcBef>
            </a:pPr>
            <a:r>
              <a:rPr lang="en-US" sz="1800" spc="-5" dirty="0"/>
              <a:t>Duties of the Post Quartermaster (Cont.)</a:t>
            </a: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7821884E-1575-45E5-B656-9CDDD19D06C5}"/>
              </a:ext>
            </a:extLst>
          </p:cNvPr>
          <p:cNvSpPr txBox="1">
            <a:spLocks noGrp="1"/>
          </p:cNvSpPr>
          <p:nvPr>
            <p:ph type="body" idx="1"/>
          </p:nvPr>
        </p:nvSpPr>
        <p:spPr>
          <a:xfrm>
            <a:off x="632592" y="1141878"/>
            <a:ext cx="7693659" cy="1428596"/>
          </a:xfrm>
          <a:prstGeom prst="rect">
            <a:avLst/>
          </a:prstGeom>
        </p:spPr>
        <p:txBody>
          <a:bodyPr vert="horz" wrap="square" lIns="0" tIns="12700" rIns="0" bIns="0" rtlCol="0">
            <a:spAutoFit/>
          </a:bodyPr>
          <a:lstStyle/>
          <a:p>
            <a:pPr marL="355600" indent="-342900">
              <a:lnSpc>
                <a:spcPct val="100000"/>
              </a:lnSpc>
              <a:spcBef>
                <a:spcPts val="5"/>
              </a:spcBef>
              <a:buFont typeface="+mj-lt"/>
              <a:buAutoNum type="alphaLcPeriod" startAt="10"/>
              <a:tabLst>
                <a:tab pos="241300" algn="l"/>
              </a:tabLst>
            </a:pPr>
            <a:r>
              <a:rPr lang="en-US" sz="1600" dirty="0"/>
              <a:t>Report on receipts and expenditures at regular and special meetings of the Post.</a:t>
            </a:r>
          </a:p>
          <a:p>
            <a:pPr marL="241300" indent="-228600">
              <a:lnSpc>
                <a:spcPct val="100000"/>
              </a:lnSpc>
              <a:spcBef>
                <a:spcPts val="5"/>
              </a:spcBef>
              <a:buAutoNum type="alphaLcPeriod" startAt="10"/>
              <a:tabLst>
                <a:tab pos="241300" algn="l"/>
              </a:tabLst>
            </a:pPr>
            <a:endParaRPr lang="en-US" sz="1600" spc="-5" dirty="0"/>
          </a:p>
          <a:p>
            <a:pPr marL="241300" indent="-228600">
              <a:lnSpc>
                <a:spcPct val="100000"/>
              </a:lnSpc>
              <a:spcBef>
                <a:spcPts val="5"/>
              </a:spcBef>
              <a:buAutoNum type="alphaLcPeriod" startAt="10"/>
              <a:tabLst>
                <a:tab pos="241300" algn="l"/>
              </a:tabLst>
            </a:pPr>
            <a:r>
              <a:rPr lang="en-US" sz="1600" spc="-5" dirty="0"/>
              <a:t>File appropriate forms as required by Federal, State, and Local statutes and regulations.</a:t>
            </a:r>
          </a:p>
          <a:p>
            <a:pPr marL="241300" indent="-228600">
              <a:lnSpc>
                <a:spcPct val="100000"/>
              </a:lnSpc>
              <a:spcBef>
                <a:spcPts val="5"/>
              </a:spcBef>
              <a:buAutoNum type="alphaLcPeriod" startAt="10"/>
              <a:tabLst>
                <a:tab pos="241300" algn="l"/>
              </a:tabLst>
            </a:pPr>
            <a:endParaRPr lang="en-US" spc="-5" dirty="0"/>
          </a:p>
        </p:txBody>
      </p:sp>
      <p:pic>
        <p:nvPicPr>
          <p:cNvPr id="6" name="Picture 4" descr="Surety Bond Frequently Asked Questions | MG Surety Bonds">
            <a:extLst>
              <a:ext uri="{FF2B5EF4-FFF2-40B4-BE49-F238E27FC236}">
                <a16:creationId xmlns:a16="http://schemas.microsoft.com/office/drawing/2014/main" id="{BF916E82-B066-4E01-B65A-DD2D7E1EF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70474"/>
            <a:ext cx="28575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CC56C71-F338-3C80-08AB-ACD3C82431FF}"/>
              </a:ext>
            </a:extLst>
          </p:cNvPr>
          <p:cNvPicPr>
            <a:picLocks noChangeAspect="1"/>
          </p:cNvPicPr>
          <p:nvPr/>
        </p:nvPicPr>
        <p:blipFill>
          <a:blip r:embed="rId4"/>
          <a:stretch>
            <a:fillRect/>
          </a:stretch>
        </p:blipFill>
        <p:spPr>
          <a:xfrm>
            <a:off x="307435" y="2569329"/>
            <a:ext cx="4872579" cy="2212091"/>
          </a:xfrm>
          <a:prstGeom prst="rect">
            <a:avLst/>
          </a:prstGeom>
        </p:spPr>
      </p:pic>
      <p:sp>
        <p:nvSpPr>
          <p:cNvPr id="8" name="object 3">
            <a:extLst>
              <a:ext uri="{FF2B5EF4-FFF2-40B4-BE49-F238E27FC236}">
                <a16:creationId xmlns:a16="http://schemas.microsoft.com/office/drawing/2014/main" id="{9FC032F6-B928-5D74-B862-0A5E82654EB0}"/>
              </a:ext>
            </a:extLst>
          </p:cNvPr>
          <p:cNvSpPr txBox="1">
            <a:spLocks noGrp="1"/>
          </p:cNvSpPr>
          <p:nvPr>
            <p:ph type="title"/>
          </p:nvPr>
        </p:nvSpPr>
        <p:spPr>
          <a:xfrm>
            <a:off x="406755" y="474511"/>
            <a:ext cx="5384445" cy="289823"/>
          </a:xfrm>
          <a:prstGeom prst="rect">
            <a:avLst/>
          </a:prstGeom>
        </p:spPr>
        <p:txBody>
          <a:bodyPr vert="horz" wrap="square" lIns="0" tIns="12700" rIns="0" bIns="0" rtlCol="0">
            <a:spAutoFit/>
          </a:bodyPr>
          <a:lstStyle/>
          <a:p>
            <a:pPr marL="12700">
              <a:lnSpc>
                <a:spcPct val="100000"/>
              </a:lnSpc>
              <a:spcBef>
                <a:spcPts val="100"/>
              </a:spcBef>
            </a:pPr>
            <a:r>
              <a:rPr lang="en-US" sz="1800" spc="-5" dirty="0"/>
              <a:t>Duties of the Post Quartermaster (Cont.)</a:t>
            </a: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406755" y="469940"/>
            <a:ext cx="8330488" cy="289823"/>
          </a:xfrm>
          <a:prstGeom prst="rect">
            <a:avLst/>
          </a:prstGeom>
        </p:spPr>
        <p:txBody>
          <a:bodyPr vert="horz" wrap="square" lIns="0" tIns="12700" rIns="0" bIns="0" rtlCol="0">
            <a:spAutoFit/>
          </a:bodyPr>
          <a:lstStyle/>
          <a:p>
            <a:pPr marL="12700">
              <a:lnSpc>
                <a:spcPct val="100000"/>
              </a:lnSpc>
              <a:spcBef>
                <a:spcPts val="100"/>
              </a:spcBef>
            </a:pPr>
            <a:r>
              <a:rPr lang="en-US" sz="1800" spc="-5" dirty="0"/>
              <a:t>Prior to Taking Over as Quartermaster</a:t>
            </a:r>
            <a:endParaRPr sz="1800" dirty="0"/>
          </a:p>
        </p:txBody>
      </p:sp>
      <p:sp>
        <p:nvSpPr>
          <p:cNvPr id="2" name="Text Placeholder 1">
            <a:extLst>
              <a:ext uri="{FF2B5EF4-FFF2-40B4-BE49-F238E27FC236}">
                <a16:creationId xmlns:a16="http://schemas.microsoft.com/office/drawing/2014/main" id="{E3F65BEB-930C-4EC4-A5C8-743997A04133}"/>
              </a:ext>
            </a:extLst>
          </p:cNvPr>
          <p:cNvSpPr>
            <a:spLocks noGrp="1"/>
          </p:cNvSpPr>
          <p:nvPr>
            <p:ph type="body" idx="1"/>
          </p:nvPr>
        </p:nvSpPr>
        <p:spPr>
          <a:xfrm>
            <a:off x="632592" y="1141878"/>
            <a:ext cx="7693659" cy="2708434"/>
          </a:xfrm>
        </p:spPr>
        <p:txBody>
          <a:bodyPr/>
          <a:lstStyle/>
          <a:p>
            <a:pPr marL="285750" indent="-285750">
              <a:buFont typeface="Arial" panose="020B0604020202020204" pitchFamily="34" charset="0"/>
              <a:buChar char="•"/>
            </a:pPr>
            <a:r>
              <a:rPr lang="en-US" sz="1600" dirty="0"/>
              <a:t>Previous QM must be given a “clean slate” by Post Trustees.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Check with bank to determine if funds are correct and in order.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Update bank signature cards.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Make deposits at regular intervals.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Deposit receipts in same physical form as received.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Never pay bills in cash.</a:t>
            </a:r>
          </a:p>
        </p:txBody>
      </p:sp>
      <p:pic>
        <p:nvPicPr>
          <p:cNvPr id="2050" name="Picture 2" descr="FoolProof Fast Facts">
            <a:extLst>
              <a:ext uri="{FF2B5EF4-FFF2-40B4-BE49-F238E27FC236}">
                <a16:creationId xmlns:a16="http://schemas.microsoft.com/office/drawing/2014/main" id="{01377F39-70B7-4D75-8FC9-1B98909AA9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9793" y="3409950"/>
            <a:ext cx="2457450" cy="133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4321-FE80-4B98-B45B-7A60E5853320}"/>
              </a:ext>
            </a:extLst>
          </p:cNvPr>
          <p:cNvSpPr>
            <a:spLocks noGrp="1"/>
          </p:cNvSpPr>
          <p:nvPr>
            <p:ph type="title"/>
          </p:nvPr>
        </p:nvSpPr>
        <p:spPr>
          <a:xfrm>
            <a:off x="406755" y="469940"/>
            <a:ext cx="8330488" cy="276999"/>
          </a:xfrm>
        </p:spPr>
        <p:txBody>
          <a:bodyPr/>
          <a:lstStyle/>
          <a:p>
            <a:r>
              <a:rPr lang="en-US" sz="1800" dirty="0"/>
              <a:t>Bonds – Accountable Officer(s)</a:t>
            </a:r>
          </a:p>
        </p:txBody>
      </p:sp>
      <p:sp>
        <p:nvSpPr>
          <p:cNvPr id="3" name="Text Placeholder 2">
            <a:extLst>
              <a:ext uri="{FF2B5EF4-FFF2-40B4-BE49-F238E27FC236}">
                <a16:creationId xmlns:a16="http://schemas.microsoft.com/office/drawing/2014/main" id="{5105F5A7-BA59-4172-9BE3-5270CEA3C0CC}"/>
              </a:ext>
            </a:extLst>
          </p:cNvPr>
          <p:cNvSpPr>
            <a:spLocks noGrp="1"/>
          </p:cNvSpPr>
          <p:nvPr>
            <p:ph type="body" idx="1"/>
          </p:nvPr>
        </p:nvSpPr>
        <p:spPr>
          <a:xfrm>
            <a:off x="632592" y="1141878"/>
            <a:ext cx="7978008" cy="3447098"/>
          </a:xfrm>
        </p:spPr>
        <p:txBody>
          <a:bodyPr/>
          <a:lstStyle/>
          <a:p>
            <a:pPr marL="285750" indent="-285750">
              <a:buFont typeface="Arial" panose="020B0604020202020204" pitchFamily="34" charset="0"/>
              <a:buChar char="•"/>
            </a:pPr>
            <a:r>
              <a:rPr lang="en-US" sz="1600" dirty="0"/>
              <a:t>Who needs to be bonded?</a:t>
            </a:r>
          </a:p>
          <a:p>
            <a:pPr marL="742950" lvl="1" indent="-285750">
              <a:buFont typeface="Arial" panose="020B0604020202020204" pitchFamily="34" charset="0"/>
              <a:buChar char="•"/>
            </a:pPr>
            <a:r>
              <a:rPr lang="en-US" sz="1600" dirty="0"/>
              <a:t>Any and All Post Officers who have access to the Post Funds (on bank signature card).</a:t>
            </a:r>
          </a:p>
          <a:p>
            <a:pPr marL="742950" lvl="1" indent="-285750">
              <a:buFont typeface="Arial" panose="020B0604020202020204" pitchFamily="34" charset="0"/>
              <a:buChar char="•"/>
            </a:pPr>
            <a:r>
              <a:rPr lang="en-US" sz="1600" dirty="0"/>
              <a:t>The position, not the person is bonded.</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How much should you be bonded for?</a:t>
            </a:r>
          </a:p>
          <a:p>
            <a:pPr marL="742950" lvl="1" indent="-285750">
              <a:buFont typeface="Arial" panose="020B0604020202020204" pitchFamily="34" charset="0"/>
              <a:buChar char="•"/>
            </a:pPr>
            <a:r>
              <a:rPr lang="en-US" sz="1600" dirty="0"/>
              <a:t>Enough to cover liquid assets.  Rule of Thumb: Should be slightly more than your quarterly audit total.</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How much does a bond cost?</a:t>
            </a:r>
          </a:p>
          <a:p>
            <a:pPr marL="742950" lvl="1" indent="-285750">
              <a:buFont typeface="Arial" panose="020B0604020202020204" pitchFamily="34" charset="0"/>
              <a:buChar char="•"/>
            </a:pPr>
            <a:r>
              <a:rPr lang="en-US" sz="1600" dirty="0"/>
              <a:t>$4 per thousand with a minimum of $3,000 in coverage. </a:t>
            </a:r>
            <a:r>
              <a:rPr lang="en-US" sz="1600" dirty="0">
                <a:solidFill>
                  <a:srgbClr val="0070C0"/>
                </a:solidFill>
                <a:hlinkClick r:id="rId2">
                  <a:extLst>
                    <a:ext uri="{A12FA001-AC4F-418D-AE19-62706E023703}">
                      <ahyp:hlinkClr xmlns:ahyp="http://schemas.microsoft.com/office/drawing/2018/hyperlinkcolor" val="tx"/>
                    </a:ext>
                  </a:extLst>
                </a:hlinkClick>
              </a:rPr>
              <a:t>https://vfwca.org/uploads/Documents/Forms/AOStateBondingRates2025-26.pdf</a:t>
            </a:r>
            <a:r>
              <a:rPr lang="en-US" sz="1600" dirty="0">
                <a:solidFill>
                  <a:srgbClr val="0070C0"/>
                </a:solidFill>
              </a:rPr>
              <a:t> </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Can I increase my bond coverage?</a:t>
            </a:r>
          </a:p>
          <a:p>
            <a:pPr marL="742950" lvl="1" indent="-285750">
              <a:buFont typeface="Arial" panose="020B0604020202020204" pitchFamily="34" charset="0"/>
              <a:buChar char="•"/>
            </a:pPr>
            <a:r>
              <a:rPr lang="en-US" sz="1600" dirty="0"/>
              <a:t>Yes, you submit a new application and pay the difference between the two amounts.</a:t>
            </a:r>
          </a:p>
        </p:txBody>
      </p:sp>
    </p:spTree>
    <p:extLst>
      <p:ext uri="{BB962C8B-B14F-4D97-AF65-F5344CB8AC3E}">
        <p14:creationId xmlns:p14="http://schemas.microsoft.com/office/powerpoint/2010/main" val="361313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5A53BE-5F69-442B-9168-1C1E96E57578}"/>
              </a:ext>
            </a:extLst>
          </p:cNvPr>
          <p:cNvSpPr>
            <a:spLocks noGrp="1"/>
          </p:cNvSpPr>
          <p:nvPr>
            <p:ph type="body" idx="1"/>
          </p:nvPr>
        </p:nvSpPr>
        <p:spPr>
          <a:xfrm>
            <a:off x="632592" y="1141878"/>
            <a:ext cx="7693659" cy="3385542"/>
          </a:xfrm>
        </p:spPr>
        <p:txBody>
          <a:bodyPr/>
          <a:lstStyle/>
          <a:p>
            <a:pPr marL="285750" indent="-285750">
              <a:buFont typeface="Arial" panose="020B0604020202020204" pitchFamily="34" charset="0"/>
              <a:buChar char="•"/>
            </a:pPr>
            <a:r>
              <a:rPr lang="en-US" sz="1600" dirty="0"/>
              <a:t>Who needs to be bonded?</a:t>
            </a:r>
          </a:p>
          <a:p>
            <a:pPr marL="742950" lvl="1" indent="-285750">
              <a:buFont typeface="Arial" panose="020B0604020202020204" pitchFamily="34" charset="0"/>
              <a:buChar char="•"/>
            </a:pPr>
            <a:r>
              <a:rPr lang="en-US" sz="1600" dirty="0"/>
              <a:t>Any club employee who is responsible for money. Canteen manager, Bingo Chair.</a:t>
            </a:r>
          </a:p>
          <a:p>
            <a:pPr marL="742950" lvl="1" indent="-285750">
              <a:buFont typeface="Arial" panose="020B0604020202020204" pitchFamily="34" charset="0"/>
              <a:buChar char="•"/>
            </a:pPr>
            <a:r>
              <a:rPr lang="en-US" sz="1600" dirty="0"/>
              <a:t>The person, not the position is bonded.</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How much should you be bonded for?</a:t>
            </a:r>
          </a:p>
          <a:p>
            <a:pPr marL="742950" lvl="1" indent="-285750">
              <a:buFont typeface="Arial" panose="020B0604020202020204" pitchFamily="34" charset="0"/>
              <a:buChar char="•"/>
            </a:pPr>
            <a:r>
              <a:rPr lang="en-US" sz="1600" dirty="0"/>
              <a:t>Enough to cover what they normally are in custody of until given to QM.  </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How much does a bond cost?</a:t>
            </a:r>
          </a:p>
          <a:p>
            <a:pPr marL="742950" lvl="1" indent="-285750">
              <a:buFont typeface="Arial" panose="020B0604020202020204" pitchFamily="34" charset="0"/>
              <a:buChar char="•"/>
            </a:pPr>
            <a:r>
              <a:rPr lang="en-US" sz="1600" dirty="0"/>
              <a:t>$5 per thousand with a minimum of $3,000 in coverage. </a:t>
            </a:r>
            <a:r>
              <a:rPr lang="en-US" sz="1600" dirty="0">
                <a:solidFill>
                  <a:srgbClr val="0070C0"/>
                </a:solidFill>
                <a:hlinkClick r:id="rId2">
                  <a:extLst>
                    <a:ext uri="{A12FA001-AC4F-418D-AE19-62706E023703}">
                      <ahyp:hlinkClr xmlns:ahyp="http://schemas.microsoft.com/office/drawing/2018/hyperlinkcolor" val="tx"/>
                    </a:ext>
                  </a:extLst>
                </a:hlinkClick>
              </a:rPr>
              <a:t>https://vfwca.org/uploads/Documents/Forms/StateBondingRates2024-2025.pdf</a:t>
            </a:r>
            <a:r>
              <a:rPr lang="en-US" sz="1600" dirty="0">
                <a:solidFill>
                  <a:srgbClr val="0070C0"/>
                </a:solidFill>
              </a:rPr>
              <a:t> </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What happens if the Canteen Manager is replaced?</a:t>
            </a:r>
          </a:p>
          <a:p>
            <a:pPr marL="742950" lvl="1" indent="-285750">
              <a:buFont typeface="Arial" panose="020B0604020202020204" pitchFamily="34" charset="0"/>
              <a:buChar char="•"/>
            </a:pPr>
            <a:r>
              <a:rPr lang="en-US" sz="1600" dirty="0"/>
              <a:t>You will need to submit a new application and pay for a new bond.</a:t>
            </a:r>
          </a:p>
          <a:p>
            <a:endParaRPr lang="en-US" dirty="0"/>
          </a:p>
        </p:txBody>
      </p:sp>
      <p:sp>
        <p:nvSpPr>
          <p:cNvPr id="6" name="Title 1">
            <a:extLst>
              <a:ext uri="{FF2B5EF4-FFF2-40B4-BE49-F238E27FC236}">
                <a16:creationId xmlns:a16="http://schemas.microsoft.com/office/drawing/2014/main" id="{1AE6C73C-C74A-9D4F-FF09-6952FDF68F8B}"/>
              </a:ext>
            </a:extLst>
          </p:cNvPr>
          <p:cNvSpPr>
            <a:spLocks noGrp="1"/>
          </p:cNvSpPr>
          <p:nvPr>
            <p:ph type="title"/>
          </p:nvPr>
        </p:nvSpPr>
        <p:spPr>
          <a:xfrm>
            <a:off x="406755" y="469940"/>
            <a:ext cx="8330488" cy="276999"/>
          </a:xfrm>
        </p:spPr>
        <p:txBody>
          <a:bodyPr/>
          <a:lstStyle/>
          <a:p>
            <a:r>
              <a:rPr lang="en-US" sz="1800" dirty="0"/>
              <a:t>Bonds – Club Employees (e.g. Canteen Manager)</a:t>
            </a:r>
          </a:p>
        </p:txBody>
      </p:sp>
    </p:spTree>
    <p:extLst>
      <p:ext uri="{BB962C8B-B14F-4D97-AF65-F5344CB8AC3E}">
        <p14:creationId xmlns:p14="http://schemas.microsoft.com/office/powerpoint/2010/main" val="424309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10507-FAF4-4327-9C17-6625952A617F}"/>
              </a:ext>
            </a:extLst>
          </p:cNvPr>
          <p:cNvSpPr>
            <a:spLocks noGrp="1"/>
          </p:cNvSpPr>
          <p:nvPr>
            <p:ph type="title"/>
          </p:nvPr>
        </p:nvSpPr>
        <p:spPr>
          <a:xfrm>
            <a:off x="406755" y="469940"/>
            <a:ext cx="8330488" cy="276999"/>
          </a:xfrm>
        </p:spPr>
        <p:txBody>
          <a:bodyPr/>
          <a:lstStyle/>
          <a:p>
            <a:r>
              <a:rPr lang="en-US" sz="1800" dirty="0"/>
              <a:t>Checking Account vs. Fund(s)</a:t>
            </a:r>
          </a:p>
        </p:txBody>
      </p:sp>
      <p:sp>
        <p:nvSpPr>
          <p:cNvPr id="3" name="Text Placeholder 2">
            <a:extLst>
              <a:ext uri="{FF2B5EF4-FFF2-40B4-BE49-F238E27FC236}">
                <a16:creationId xmlns:a16="http://schemas.microsoft.com/office/drawing/2014/main" id="{40F1FBE7-F967-4C62-B2C8-4362442935F4}"/>
              </a:ext>
            </a:extLst>
          </p:cNvPr>
          <p:cNvSpPr>
            <a:spLocks noGrp="1"/>
          </p:cNvSpPr>
          <p:nvPr>
            <p:ph sz="half" idx="2"/>
          </p:nvPr>
        </p:nvSpPr>
        <p:spPr>
          <a:xfrm>
            <a:off x="357823" y="971550"/>
            <a:ext cx="3977640" cy="3939540"/>
          </a:xfrm>
        </p:spPr>
        <p:txBody>
          <a:bodyPr/>
          <a:lstStyle/>
          <a:p>
            <a:pPr marL="285750" indent="-285750">
              <a:buFont typeface="Arial" panose="020B0604020202020204" pitchFamily="34" charset="0"/>
              <a:buChar char="•"/>
            </a:pPr>
            <a:r>
              <a:rPr lang="en-US" sz="1600" dirty="0"/>
              <a:t>Various funds may make up your checking account. Think ‘earmarked’ money for specific purposes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you have a canteen, you </a:t>
            </a:r>
            <a:r>
              <a:rPr lang="en-US" sz="1600" u="sng" dirty="0"/>
              <a:t>should </a:t>
            </a:r>
            <a:r>
              <a:rPr lang="en-US" sz="1600" dirty="0"/>
              <a:t>have a canteen fund.</a:t>
            </a:r>
          </a:p>
          <a:p>
            <a:pPr marL="285750" indent="-285750">
              <a:buFont typeface="Arial" panose="020B0604020202020204" pitchFamily="34" charset="0"/>
              <a:buChar char="•"/>
            </a:pPr>
            <a:endParaRPr lang="en-US" sz="1600" u="sng" dirty="0"/>
          </a:p>
          <a:p>
            <a:pPr marL="285750" indent="-285750">
              <a:buFont typeface="Arial" panose="020B0604020202020204" pitchFamily="34" charset="0"/>
              <a:buChar char="•"/>
            </a:pPr>
            <a:r>
              <a:rPr lang="en-US" sz="1600" dirty="0"/>
              <a:t>If you keep cash on hand, you should notate it in funds.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you have a Lotto machine, you must have it in a separate bank account.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You </a:t>
            </a:r>
            <a:r>
              <a:rPr lang="en-US" sz="1600" b="1" u="sng" dirty="0"/>
              <a:t>must</a:t>
            </a:r>
            <a:r>
              <a:rPr lang="en-US" sz="1600" dirty="0"/>
              <a:t> maintain a Relief Fund!</a:t>
            </a:r>
          </a:p>
        </p:txBody>
      </p:sp>
      <p:pic>
        <p:nvPicPr>
          <p:cNvPr id="1026" name="Picture 2" descr="Matplotlib Pie Charts">
            <a:extLst>
              <a:ext uri="{FF2B5EF4-FFF2-40B4-BE49-F238E27FC236}">
                <a16:creationId xmlns:a16="http://schemas.microsoft.com/office/drawing/2014/main" id="{9EC78AE5-F145-4710-9821-22A1DD360803}"/>
              </a:ext>
            </a:extLst>
          </p:cNvPr>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4708525" y="1264227"/>
            <a:ext cx="4136979" cy="30898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D0A21B-2843-4733-9043-CE01E4A09C65}"/>
              </a:ext>
            </a:extLst>
          </p:cNvPr>
          <p:cNvSpPr txBox="1"/>
          <p:nvPr/>
        </p:nvSpPr>
        <p:spPr>
          <a:xfrm>
            <a:off x="5486400" y="1352550"/>
            <a:ext cx="2819400" cy="338554"/>
          </a:xfrm>
          <a:prstGeom prst="rect">
            <a:avLst/>
          </a:prstGeom>
          <a:noFill/>
        </p:spPr>
        <p:txBody>
          <a:bodyPr wrap="square" rtlCol="0">
            <a:spAutoFit/>
          </a:bodyPr>
          <a:lstStyle/>
          <a:p>
            <a:r>
              <a:rPr lang="en-US" sz="1600" b="1" dirty="0"/>
              <a:t>VFW Post Checking Account</a:t>
            </a:r>
          </a:p>
        </p:txBody>
      </p:sp>
      <p:sp>
        <p:nvSpPr>
          <p:cNvPr id="6" name="TextBox 5">
            <a:extLst>
              <a:ext uri="{FF2B5EF4-FFF2-40B4-BE49-F238E27FC236}">
                <a16:creationId xmlns:a16="http://schemas.microsoft.com/office/drawing/2014/main" id="{0D36C314-1CCA-429C-9B0E-0B1387771D57}"/>
              </a:ext>
            </a:extLst>
          </p:cNvPr>
          <p:cNvSpPr txBox="1"/>
          <p:nvPr/>
        </p:nvSpPr>
        <p:spPr>
          <a:xfrm>
            <a:off x="7620000" y="2038350"/>
            <a:ext cx="1225504" cy="307777"/>
          </a:xfrm>
          <a:prstGeom prst="rect">
            <a:avLst/>
          </a:prstGeom>
          <a:noFill/>
        </p:spPr>
        <p:txBody>
          <a:bodyPr wrap="square" rtlCol="0">
            <a:spAutoFit/>
          </a:bodyPr>
          <a:lstStyle/>
          <a:p>
            <a:r>
              <a:rPr lang="en-US" sz="1400" dirty="0"/>
              <a:t>General Fund</a:t>
            </a:r>
          </a:p>
        </p:txBody>
      </p:sp>
      <p:cxnSp>
        <p:nvCxnSpPr>
          <p:cNvPr id="9" name="Straight Arrow Connector 8">
            <a:extLst>
              <a:ext uri="{FF2B5EF4-FFF2-40B4-BE49-F238E27FC236}">
                <a16:creationId xmlns:a16="http://schemas.microsoft.com/office/drawing/2014/main" id="{D42A51B8-6B23-42DB-A74C-10428D434601}"/>
              </a:ext>
            </a:extLst>
          </p:cNvPr>
          <p:cNvCxnSpPr>
            <a:cxnSpLocks/>
          </p:cNvCxnSpPr>
          <p:nvPr/>
        </p:nvCxnSpPr>
        <p:spPr>
          <a:xfrm flipH="1">
            <a:off x="7346315" y="2263973"/>
            <a:ext cx="654685" cy="1553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7C2B61-D1D9-479F-9AE5-420FEEC68ED0}"/>
              </a:ext>
            </a:extLst>
          </p:cNvPr>
          <p:cNvSpPr txBox="1"/>
          <p:nvPr/>
        </p:nvSpPr>
        <p:spPr>
          <a:xfrm>
            <a:off x="4800600" y="2263973"/>
            <a:ext cx="1066800" cy="307777"/>
          </a:xfrm>
          <a:prstGeom prst="rect">
            <a:avLst/>
          </a:prstGeom>
          <a:noFill/>
        </p:spPr>
        <p:txBody>
          <a:bodyPr wrap="square" rtlCol="0">
            <a:spAutoFit/>
          </a:bodyPr>
          <a:lstStyle/>
          <a:p>
            <a:r>
              <a:rPr lang="en-US" sz="1400" dirty="0"/>
              <a:t>Relief Fund</a:t>
            </a:r>
          </a:p>
        </p:txBody>
      </p:sp>
      <p:cxnSp>
        <p:nvCxnSpPr>
          <p:cNvPr id="14" name="Straight Arrow Connector 13">
            <a:extLst>
              <a:ext uri="{FF2B5EF4-FFF2-40B4-BE49-F238E27FC236}">
                <a16:creationId xmlns:a16="http://schemas.microsoft.com/office/drawing/2014/main" id="{1FD6C34E-E099-4556-BDAC-93462774BFD1}"/>
              </a:ext>
            </a:extLst>
          </p:cNvPr>
          <p:cNvCxnSpPr>
            <a:cxnSpLocks/>
          </p:cNvCxnSpPr>
          <p:nvPr/>
        </p:nvCxnSpPr>
        <p:spPr>
          <a:xfrm>
            <a:off x="5638800" y="2477625"/>
            <a:ext cx="502285" cy="246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4C0E7F-CC16-4BC3-9ED8-F05B7D95681A}"/>
              </a:ext>
            </a:extLst>
          </p:cNvPr>
          <p:cNvSpPr txBox="1"/>
          <p:nvPr/>
        </p:nvSpPr>
        <p:spPr>
          <a:xfrm>
            <a:off x="5334000" y="4019550"/>
            <a:ext cx="1524000" cy="307777"/>
          </a:xfrm>
          <a:prstGeom prst="rect">
            <a:avLst/>
          </a:prstGeom>
          <a:noFill/>
        </p:spPr>
        <p:txBody>
          <a:bodyPr wrap="square" rtlCol="0">
            <a:spAutoFit/>
          </a:bodyPr>
          <a:lstStyle/>
          <a:p>
            <a:r>
              <a:rPr lang="en-US" sz="1400" dirty="0"/>
              <a:t>Post Building Fund</a:t>
            </a:r>
          </a:p>
        </p:txBody>
      </p:sp>
      <p:cxnSp>
        <p:nvCxnSpPr>
          <p:cNvPr id="18" name="Straight Arrow Connector 17">
            <a:extLst>
              <a:ext uri="{FF2B5EF4-FFF2-40B4-BE49-F238E27FC236}">
                <a16:creationId xmlns:a16="http://schemas.microsoft.com/office/drawing/2014/main" id="{C53F7B73-4A84-4EC9-BEF5-495B6E88DBBE}"/>
              </a:ext>
            </a:extLst>
          </p:cNvPr>
          <p:cNvCxnSpPr>
            <a:cxnSpLocks/>
          </p:cNvCxnSpPr>
          <p:nvPr/>
        </p:nvCxnSpPr>
        <p:spPr>
          <a:xfrm flipV="1">
            <a:off x="6324600" y="3452397"/>
            <a:ext cx="304800" cy="4909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EA93ED4-366F-4012-A7B3-AEDD9F7B0878}"/>
              </a:ext>
            </a:extLst>
          </p:cNvPr>
          <p:cNvSpPr txBox="1"/>
          <p:nvPr/>
        </p:nvSpPr>
        <p:spPr>
          <a:xfrm>
            <a:off x="7772400" y="3181350"/>
            <a:ext cx="1073104" cy="523220"/>
          </a:xfrm>
          <a:prstGeom prst="rect">
            <a:avLst/>
          </a:prstGeom>
          <a:noFill/>
        </p:spPr>
        <p:txBody>
          <a:bodyPr wrap="square" rtlCol="0">
            <a:spAutoFit/>
          </a:bodyPr>
          <a:lstStyle/>
          <a:p>
            <a:r>
              <a:rPr lang="en-US" sz="1400" dirty="0"/>
              <a:t>Scholarship Fund</a:t>
            </a:r>
          </a:p>
        </p:txBody>
      </p:sp>
      <p:cxnSp>
        <p:nvCxnSpPr>
          <p:cNvPr id="24" name="Straight Arrow Connector 23">
            <a:extLst>
              <a:ext uri="{FF2B5EF4-FFF2-40B4-BE49-F238E27FC236}">
                <a16:creationId xmlns:a16="http://schemas.microsoft.com/office/drawing/2014/main" id="{C2F8CF86-67EF-457D-B8F7-340A7E5818BF}"/>
              </a:ext>
            </a:extLst>
          </p:cNvPr>
          <p:cNvCxnSpPr>
            <a:cxnSpLocks/>
          </p:cNvCxnSpPr>
          <p:nvPr/>
        </p:nvCxnSpPr>
        <p:spPr>
          <a:xfrm flipH="1" flipV="1">
            <a:off x="7346315" y="3120250"/>
            <a:ext cx="426085" cy="213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949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877</TotalTime>
  <Words>1755</Words>
  <Application>Microsoft Office PowerPoint</Application>
  <PresentationFormat>On-screen Show (16:9)</PresentationFormat>
  <Paragraphs>208</Paragraphs>
  <Slides>25</Slides>
  <Notes>8</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Verdana</vt:lpstr>
      <vt:lpstr>Office Theme</vt:lpstr>
      <vt:lpstr>Veterans of Foreign Wars Department of California VFW Mighty 1st District  POST QUARTERMASTER</vt:lpstr>
      <vt:lpstr>What is a VFW Post Quartermaster?</vt:lpstr>
      <vt:lpstr>Duties of the Post Quartermaster</vt:lpstr>
      <vt:lpstr>Duties of the Post Quartermaster (Cont.)</vt:lpstr>
      <vt:lpstr>Duties of the Post Quartermaster (Cont.)</vt:lpstr>
      <vt:lpstr>Prior to Taking Over as Quartermaster</vt:lpstr>
      <vt:lpstr>Bonds – Accountable Officer(s)</vt:lpstr>
      <vt:lpstr>Bonds – Club Employees (e.g. Canteen Manager)</vt:lpstr>
      <vt:lpstr>Checking Account vs. Fund(s)</vt:lpstr>
      <vt:lpstr>FINANCIAL REPORTING – Quartermaster’s Ledger</vt:lpstr>
      <vt:lpstr>Quartermaster’s Ledger (cont.)</vt:lpstr>
      <vt:lpstr>Quartermaster’s Ledger (cont.)</vt:lpstr>
      <vt:lpstr>Quartermaster’s Ledger – Excel Sample</vt:lpstr>
      <vt:lpstr>Detail of Receipts and Disbursements</vt:lpstr>
      <vt:lpstr>Monthly Financial Statement - Sample</vt:lpstr>
      <vt:lpstr>Checks &amp; Balances</vt:lpstr>
      <vt:lpstr>Checks &amp; Balances (cont.)</vt:lpstr>
      <vt:lpstr>Checks &amp; Balances (cont.)</vt:lpstr>
      <vt:lpstr>Checks &amp; Balances (cont.)</vt:lpstr>
      <vt:lpstr>Checks &amp; Balances (cont.)</vt:lpstr>
      <vt:lpstr>Electronic Bookkeeping </vt:lpstr>
      <vt:lpstr>Important Dates to Remember</vt:lpstr>
      <vt:lpstr>References</vt:lpstr>
      <vt:lpstr>QUESTIONS</vt:lpstr>
      <vt:lpstr>SOI Instructor Points of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Segundo</dc:creator>
  <cp:lastModifiedBy>DJ Henshaw</cp:lastModifiedBy>
  <cp:revision>43</cp:revision>
  <cp:lastPrinted>2021-08-19T19:08:26Z</cp:lastPrinted>
  <dcterms:created xsi:type="dcterms:W3CDTF">2020-08-25T03:43:39Z</dcterms:created>
  <dcterms:modified xsi:type="dcterms:W3CDTF">2025-08-26T04:03:50Z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2020-08-19T00:00:00Z</vt:filetime>
  </property>
  <property fmtid="{D5CDD505-2E9C-101B-9397-08002B2CF9AE}" pid="3" name="Creator">
    <vt:lpwstr>Acrobat PDFMaker 20 for PowerPoint</vt:lpwstr>
  </property>
  <property fmtid="{D5CDD505-2E9C-101B-9397-08002B2CF9AE}" pid="4" name="LastSaved">
    <vt:filetime>2020-08-25T00:00:00Z</vt:filetime>
  </property>
</Properties>
</file>