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66" r:id="rId2"/>
    <p:sldId id="257" r:id="rId3"/>
    <p:sldId id="258" r:id="rId4"/>
    <p:sldId id="259" r:id="rId5"/>
    <p:sldId id="284" r:id="rId6"/>
    <p:sldId id="285" r:id="rId7"/>
    <p:sldId id="303"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279" r:id="rId26"/>
    <p:sldId id="306" r:id="rId27"/>
  </p:sldIdLst>
  <p:sldSz cx="9144000" cy="5143500" type="screen16x9"/>
  <p:notesSz cx="7027863"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4B4C82-30DA-47F7-BE36-22F9EB628B71}" v="1" dt="2025-08-26T04:04:14.94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97" d="100"/>
          <a:sy n="97" d="100"/>
        </p:scale>
        <p:origin x="1194" y="30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J Henshaw" userId="0dae61f7bd1df94f" providerId="LiveId" clId="{C24B4C82-30DA-47F7-BE36-22F9EB628B71}"/>
    <pc:docChg chg="custSel addSld delSld modSld sldOrd">
      <pc:chgData name="DJ Henshaw" userId="0dae61f7bd1df94f" providerId="LiveId" clId="{C24B4C82-30DA-47F7-BE36-22F9EB628B71}" dt="2025-08-26T04:04:16.760" v="264" actId="47"/>
      <pc:docMkLst>
        <pc:docMk/>
      </pc:docMkLst>
      <pc:sldChg chg="modSp mod">
        <pc:chgData name="DJ Henshaw" userId="0dae61f7bd1df94f" providerId="LiveId" clId="{C24B4C82-30DA-47F7-BE36-22F9EB628B71}" dt="2025-08-26T03:40:40.049" v="45" actId="20577"/>
        <pc:sldMkLst>
          <pc:docMk/>
          <pc:sldMk cId="0" sldId="257"/>
        </pc:sldMkLst>
        <pc:spChg chg="mod">
          <ac:chgData name="DJ Henshaw" userId="0dae61f7bd1df94f" providerId="LiveId" clId="{C24B4C82-30DA-47F7-BE36-22F9EB628B71}" dt="2025-08-26T03:40:40.049" v="45" actId="20577"/>
          <ac:spMkLst>
            <pc:docMk/>
            <pc:sldMk cId="0" sldId="257"/>
            <ac:spMk id="8" creationId="{7F4A3D38-BBAC-43FC-9C75-A3B46103994C}"/>
          </ac:spMkLst>
        </pc:spChg>
      </pc:sldChg>
      <pc:sldChg chg="modSp mod">
        <pc:chgData name="DJ Henshaw" userId="0dae61f7bd1df94f" providerId="LiveId" clId="{C24B4C82-30DA-47F7-BE36-22F9EB628B71}" dt="2025-08-26T03:47:00.590" v="238" actId="20577"/>
        <pc:sldMkLst>
          <pc:docMk/>
          <pc:sldMk cId="3471187248" sldId="286"/>
        </pc:sldMkLst>
        <pc:spChg chg="mod">
          <ac:chgData name="DJ Henshaw" userId="0dae61f7bd1df94f" providerId="LiveId" clId="{C24B4C82-30DA-47F7-BE36-22F9EB628B71}" dt="2025-08-26T03:47:00.590" v="238" actId="20577"/>
          <ac:spMkLst>
            <pc:docMk/>
            <pc:sldMk cId="3471187248" sldId="286"/>
            <ac:spMk id="3" creationId="{6D46DEF4-A01E-4921-BD70-5185F7F15CD2}"/>
          </ac:spMkLst>
        </pc:spChg>
      </pc:sldChg>
      <pc:sldChg chg="modSp mod">
        <pc:chgData name="DJ Henshaw" userId="0dae61f7bd1df94f" providerId="LiveId" clId="{C24B4C82-30DA-47F7-BE36-22F9EB628B71}" dt="2025-08-26T03:47:43.091" v="258" actId="20577"/>
        <pc:sldMkLst>
          <pc:docMk/>
          <pc:sldMk cId="2502737919" sldId="288"/>
        </pc:sldMkLst>
        <pc:spChg chg="mod">
          <ac:chgData name="DJ Henshaw" userId="0dae61f7bd1df94f" providerId="LiveId" clId="{C24B4C82-30DA-47F7-BE36-22F9EB628B71}" dt="2025-08-26T03:47:43.091" v="258" actId="20577"/>
          <ac:spMkLst>
            <pc:docMk/>
            <pc:sldMk cId="2502737919" sldId="288"/>
            <ac:spMk id="2" creationId="{D5027CAE-6EAF-46EC-84F3-7480D35526CC}"/>
          </ac:spMkLst>
        </pc:spChg>
      </pc:sldChg>
      <pc:sldChg chg="mod modShow">
        <pc:chgData name="DJ Henshaw" userId="0dae61f7bd1df94f" providerId="LiveId" clId="{C24B4C82-30DA-47F7-BE36-22F9EB628B71}" dt="2025-08-26T03:48:40.225" v="259" actId="729"/>
        <pc:sldMkLst>
          <pc:docMk/>
          <pc:sldMk cId="4291880764" sldId="296"/>
        </pc:sldMkLst>
      </pc:sldChg>
      <pc:sldChg chg="mod modShow">
        <pc:chgData name="DJ Henshaw" userId="0dae61f7bd1df94f" providerId="LiveId" clId="{C24B4C82-30DA-47F7-BE36-22F9EB628B71}" dt="2025-08-26T03:49:00.309" v="260" actId="729"/>
        <pc:sldMkLst>
          <pc:docMk/>
          <pc:sldMk cId="1352117253" sldId="298"/>
        </pc:sldMkLst>
      </pc:sldChg>
      <pc:sldChg chg="modSp mod">
        <pc:chgData name="DJ Henshaw" userId="0dae61f7bd1df94f" providerId="LiveId" clId="{C24B4C82-30DA-47F7-BE36-22F9EB628B71}" dt="2025-08-26T03:45:41.172" v="219" actId="20577"/>
        <pc:sldMkLst>
          <pc:docMk/>
          <pc:sldMk cId="3742269692" sldId="303"/>
        </pc:sldMkLst>
        <pc:spChg chg="mod">
          <ac:chgData name="DJ Henshaw" userId="0dae61f7bd1df94f" providerId="LiveId" clId="{C24B4C82-30DA-47F7-BE36-22F9EB628B71}" dt="2025-08-26T03:45:41.172" v="219" actId="20577"/>
          <ac:spMkLst>
            <pc:docMk/>
            <pc:sldMk cId="3742269692" sldId="303"/>
            <ac:spMk id="3" creationId="{E15E9199-06D0-03A1-A83C-CE3B069ECA3B}"/>
          </ac:spMkLst>
        </pc:spChg>
      </pc:sldChg>
      <pc:sldChg chg="del ord">
        <pc:chgData name="DJ Henshaw" userId="0dae61f7bd1df94f" providerId="LiveId" clId="{C24B4C82-30DA-47F7-BE36-22F9EB628B71}" dt="2025-08-26T04:04:16.760" v="264" actId="47"/>
        <pc:sldMkLst>
          <pc:docMk/>
          <pc:sldMk cId="2406825413" sldId="305"/>
        </pc:sldMkLst>
      </pc:sldChg>
      <pc:sldChg chg="add">
        <pc:chgData name="DJ Henshaw" userId="0dae61f7bd1df94f" providerId="LiveId" clId="{C24B4C82-30DA-47F7-BE36-22F9EB628B71}" dt="2025-08-26T04:04:14.949" v="263"/>
        <pc:sldMkLst>
          <pc:docMk/>
          <pc:sldMk cId="2106111185" sldId="306"/>
        </pc:sldMkLst>
      </pc:sldChg>
    </pc:docChg>
  </pc:docChgLst>
  <pc:docChgLst>
    <pc:chgData name="Donald Henshaw" userId="0dae61f7bd1df94f" providerId="LiveId" clId="{0B9D9075-4CD7-4691-AC76-40E196C5D11B}"/>
    <pc:docChg chg="undo redo custSel addSld modSld">
      <pc:chgData name="Donald Henshaw" userId="0dae61f7bd1df94f" providerId="LiveId" clId="{0B9D9075-4CD7-4691-AC76-40E196C5D11B}" dt="2024-08-31T18:54:18.989" v="1311" actId="20577"/>
      <pc:docMkLst>
        <pc:docMk/>
      </pc:docMkLst>
      <pc:sldChg chg="modSp mod">
        <pc:chgData name="Donald Henshaw" userId="0dae61f7bd1df94f" providerId="LiveId" clId="{0B9D9075-4CD7-4691-AC76-40E196C5D11B}" dt="2024-08-31T18:15:45.721" v="56" actId="6549"/>
        <pc:sldMkLst>
          <pc:docMk/>
          <pc:sldMk cId="0" sldId="257"/>
        </pc:sldMkLst>
      </pc:sldChg>
      <pc:sldChg chg="modSp mod">
        <pc:chgData name="Donald Henshaw" userId="0dae61f7bd1df94f" providerId="LiveId" clId="{0B9D9075-4CD7-4691-AC76-40E196C5D11B}" dt="2024-08-31T18:16:05.983" v="107" actId="6549"/>
        <pc:sldMkLst>
          <pc:docMk/>
          <pc:sldMk cId="0" sldId="258"/>
        </pc:sldMkLst>
      </pc:sldChg>
      <pc:sldChg chg="modSp mod">
        <pc:chgData name="Donald Henshaw" userId="0dae61f7bd1df94f" providerId="LiveId" clId="{0B9D9075-4CD7-4691-AC76-40E196C5D11B}" dt="2024-08-31T18:17:29.821" v="163" actId="1076"/>
        <pc:sldMkLst>
          <pc:docMk/>
          <pc:sldMk cId="0" sldId="259"/>
        </pc:sldMkLst>
      </pc:sldChg>
      <pc:sldChg chg="modSp mod">
        <pc:chgData name="Donald Henshaw" userId="0dae61f7bd1df94f" providerId="LiveId" clId="{0B9D9075-4CD7-4691-AC76-40E196C5D11B}" dt="2024-08-31T18:15:26.633" v="7" actId="20577"/>
        <pc:sldMkLst>
          <pc:docMk/>
          <pc:sldMk cId="3044548773" sldId="266"/>
        </pc:sldMkLst>
      </pc:sldChg>
      <pc:sldChg chg="modSp mod">
        <pc:chgData name="Donald Henshaw" userId="0dae61f7bd1df94f" providerId="LiveId" clId="{0B9D9075-4CD7-4691-AC76-40E196C5D11B}" dt="2024-08-31T18:50:56.641" v="1301" actId="20577"/>
        <pc:sldMkLst>
          <pc:docMk/>
          <pc:sldMk cId="768863861" sldId="279"/>
        </pc:sldMkLst>
      </pc:sldChg>
      <pc:sldChg chg="modSp mod">
        <pc:chgData name="Donald Henshaw" userId="0dae61f7bd1df94f" providerId="LiveId" clId="{0B9D9075-4CD7-4691-AC76-40E196C5D11B}" dt="2024-08-31T18:18:45.404" v="229" actId="20577"/>
        <pc:sldMkLst>
          <pc:docMk/>
          <pc:sldMk cId="3453898533" sldId="284"/>
        </pc:sldMkLst>
      </pc:sldChg>
      <pc:sldChg chg="modSp mod">
        <pc:chgData name="Donald Henshaw" userId="0dae61f7bd1df94f" providerId="LiveId" clId="{0B9D9075-4CD7-4691-AC76-40E196C5D11B}" dt="2024-08-31T18:19:17.320" v="244" actId="20577"/>
        <pc:sldMkLst>
          <pc:docMk/>
          <pc:sldMk cId="830592093" sldId="285"/>
        </pc:sldMkLst>
      </pc:sldChg>
      <pc:sldChg chg="modSp mod">
        <pc:chgData name="Donald Henshaw" userId="0dae61f7bd1df94f" providerId="LiveId" clId="{0B9D9075-4CD7-4691-AC76-40E196C5D11B}" dt="2024-08-31T18:42:11.434" v="1039" actId="6549"/>
        <pc:sldMkLst>
          <pc:docMk/>
          <pc:sldMk cId="3471187248" sldId="286"/>
        </pc:sldMkLst>
      </pc:sldChg>
      <pc:sldChg chg="addSp delSp modSp mod">
        <pc:chgData name="Donald Henshaw" userId="0dae61f7bd1df94f" providerId="LiveId" clId="{0B9D9075-4CD7-4691-AC76-40E196C5D11B}" dt="2024-08-31T18:42:31.210" v="1050" actId="20577"/>
        <pc:sldMkLst>
          <pc:docMk/>
          <pc:sldMk cId="1686434714" sldId="287"/>
        </pc:sldMkLst>
      </pc:sldChg>
      <pc:sldChg chg="modSp mod">
        <pc:chgData name="Donald Henshaw" userId="0dae61f7bd1df94f" providerId="LiveId" clId="{0B9D9075-4CD7-4691-AC76-40E196C5D11B}" dt="2024-08-31T18:42:57.792" v="1111" actId="6549"/>
        <pc:sldMkLst>
          <pc:docMk/>
          <pc:sldMk cId="2502737919" sldId="288"/>
        </pc:sldMkLst>
      </pc:sldChg>
      <pc:sldChg chg="modSp mod">
        <pc:chgData name="Donald Henshaw" userId="0dae61f7bd1df94f" providerId="LiveId" clId="{0B9D9075-4CD7-4691-AC76-40E196C5D11B}" dt="2024-08-31T18:44:08.913" v="1121" actId="20577"/>
        <pc:sldMkLst>
          <pc:docMk/>
          <pc:sldMk cId="3849637323" sldId="293"/>
        </pc:sldMkLst>
      </pc:sldChg>
      <pc:sldChg chg="addSp delSp modSp mod">
        <pc:chgData name="Donald Henshaw" userId="0dae61f7bd1df94f" providerId="LiveId" clId="{0B9D9075-4CD7-4691-AC76-40E196C5D11B}" dt="2024-08-31T18:45:26.148" v="1123" actId="478"/>
        <pc:sldMkLst>
          <pc:docMk/>
          <pc:sldMk cId="4291880764" sldId="296"/>
        </pc:sldMkLst>
      </pc:sldChg>
      <pc:sldChg chg="addSp delSp modSp mod">
        <pc:chgData name="Donald Henshaw" userId="0dae61f7bd1df94f" providerId="LiveId" clId="{0B9D9075-4CD7-4691-AC76-40E196C5D11B}" dt="2024-08-31T18:45:31.599" v="1125" actId="478"/>
        <pc:sldMkLst>
          <pc:docMk/>
          <pc:sldMk cId="1352117253" sldId="298"/>
        </pc:sldMkLst>
      </pc:sldChg>
      <pc:sldChg chg="modSp mod">
        <pc:chgData name="Donald Henshaw" userId="0dae61f7bd1df94f" providerId="LiveId" clId="{0B9D9075-4CD7-4691-AC76-40E196C5D11B}" dt="2024-08-31T18:45:55.684" v="1163" actId="255"/>
        <pc:sldMkLst>
          <pc:docMk/>
          <pc:sldMk cId="1927343762" sldId="300"/>
        </pc:sldMkLst>
      </pc:sldChg>
      <pc:sldChg chg="modSp mod">
        <pc:chgData name="Donald Henshaw" userId="0dae61f7bd1df94f" providerId="LiveId" clId="{0B9D9075-4CD7-4691-AC76-40E196C5D11B}" dt="2024-08-31T18:50:33.351" v="1291" actId="14100"/>
        <pc:sldMkLst>
          <pc:docMk/>
          <pc:sldMk cId="3684438669" sldId="302"/>
        </pc:sldMkLst>
      </pc:sldChg>
      <pc:sldChg chg="modSp new mod modNotesTx">
        <pc:chgData name="Donald Henshaw" userId="0dae61f7bd1df94f" providerId="LiveId" clId="{0B9D9075-4CD7-4691-AC76-40E196C5D11B}" dt="2024-08-31T18:54:18.989" v="1311" actId="20577"/>
        <pc:sldMkLst>
          <pc:docMk/>
          <pc:sldMk cId="3742269692" sldId="303"/>
        </pc:sldMkLst>
      </pc:sldChg>
      <pc:sldChg chg="add">
        <pc:chgData name="Donald Henshaw" userId="0dae61f7bd1df94f" providerId="LiveId" clId="{0B9D9075-4CD7-4691-AC76-40E196C5D11B}" dt="2024-08-31T18:51:23.262" v="1302"/>
        <pc:sldMkLst>
          <pc:docMk/>
          <pc:sldMk cId="2406825413"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40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r>
              <a:t>Presenter</a:t>
            </a:r>
          </a:p>
          <a:p>
            <a:r>
              <a:t>2020-08-20 03:12:23</a:t>
            </a:r>
          </a:p>
          <a:p>
            <a:r>
              <a:t>--------------------------------------------</a:t>
            </a:r>
          </a:p>
        </p:txBody>
      </p:sp>
    </p:spTree>
    <p:extLst>
      <p:ext uri="{BB962C8B-B14F-4D97-AF65-F5344CB8AC3E}">
        <p14:creationId xmlns:p14="http://schemas.microsoft.com/office/powerpoint/2010/main" val="320739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r>
              <a:t>Presenter</a:t>
            </a:r>
          </a:p>
          <a:p>
            <a:r>
              <a:t>2020-08-20 03:12:24</a:t>
            </a:r>
          </a:p>
          <a:p>
            <a:r>
              <a:t>--------------------------------------------</a:t>
            </a:r>
          </a:p>
          <a:p>
            <a:r>
              <a:t>And by all means – If you are Not  wearing Pants please do Not Get  up unless you turn off your  video.</a:t>
            </a:r>
          </a:p>
        </p:txBody>
      </p:sp>
    </p:spTree>
    <p:extLst>
      <p:ext uri="{BB962C8B-B14F-4D97-AF65-F5344CB8AC3E}">
        <p14:creationId xmlns:p14="http://schemas.microsoft.com/office/powerpoint/2010/main" val="393339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r>
              <a:t>Presenter</a:t>
            </a:r>
          </a:p>
          <a:p>
            <a:r>
              <a:t>2020-08-20 03:12:24</a:t>
            </a:r>
          </a:p>
          <a:p>
            <a:r>
              <a:t>--------------------------------------------</a:t>
            </a:r>
          </a:p>
        </p:txBody>
      </p:sp>
    </p:spTree>
    <p:extLst>
      <p:ext uri="{BB962C8B-B14F-4D97-AF65-F5344CB8AC3E}">
        <p14:creationId xmlns:p14="http://schemas.microsoft.com/office/powerpoint/2010/main" val="341817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9587" cy="3143250"/>
          </a:xfrm>
          <a:prstGeom prst="rect">
            <a:avLst/>
          </a:prstGeom>
          <a:noFill/>
          <a:ln w="12700">
            <a:solidFill>
              <a:prstClr val="black"/>
            </a:solidFill>
          </a:ln>
        </p:spPr>
      </p:sp>
      <p:sp>
        <p:nvSpPr>
          <p:cNvPr id="3" name="Notes Placeholder 2"/>
          <p:cNvSpPr>
            <a:spLocks noGrp="1"/>
          </p:cNvSpPr>
          <p:nvPr>
            <p:ph type="body" idx="1"/>
          </p:nvPr>
        </p:nvSpPr>
        <p:spPr>
          <a:xfrm>
            <a:off x="703263" y="4481513"/>
            <a:ext cx="5621337" cy="3668712"/>
          </a:xfrm>
          <a:prstGeom prst="rect">
            <a:avLst/>
          </a:prstGeom>
        </p:spPr>
        <p:txBody>
          <a:bodyPr/>
          <a:lstStyle/>
          <a:p>
            <a:r>
              <a:rPr lang="en-US" dirty="0"/>
              <a:t>Sources:</a:t>
            </a:r>
          </a:p>
          <a:p>
            <a:r>
              <a:rPr lang="en-US" dirty="0"/>
              <a:t>https://www.justice.gov/usao-wdok/pr/former-vfw-commander-pleads-guilty-wire-fraud#:~:text=OKLAHOMA%20CITY%20%E2%80%93%20Yesterday%2C%20MICHAEL%20BRUCE,by%20Information%20with%20wire%20fraud. </a:t>
            </a:r>
          </a:p>
          <a:p>
            <a:endParaRPr lang="en-US" dirty="0"/>
          </a:p>
          <a:p>
            <a:r>
              <a:rPr lang="en-US" dirty="0"/>
              <a:t>https://www.ohioattorneygeneral.gov/Media/News-Releases/March-2024/Former-Quartermaster-Indicted-in-Theft-From-Centra</a:t>
            </a:r>
          </a:p>
          <a:p>
            <a:endParaRPr lang="en-US" dirty="0"/>
          </a:p>
          <a:p>
            <a:r>
              <a:rPr lang="en-US" dirty="0"/>
              <a:t>https://www.youtube.com/watch?v=R9IjOaubCQc </a:t>
            </a:r>
          </a:p>
        </p:txBody>
      </p:sp>
    </p:spTree>
    <p:extLst>
      <p:ext uri="{BB962C8B-B14F-4D97-AF65-F5344CB8AC3E}">
        <p14:creationId xmlns:p14="http://schemas.microsoft.com/office/powerpoint/2010/main" val="211778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2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27490" y="442398"/>
            <a:ext cx="5871885" cy="290988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5725" y="85725"/>
            <a:ext cx="8972550" cy="4972050"/>
          </a:xfrm>
          <a:custGeom>
            <a:avLst/>
            <a:gdLst/>
            <a:ahLst/>
            <a:cxnLst/>
            <a:rect l="l" t="t" r="r" b="b"/>
            <a:pathLst>
              <a:path w="8972550" h="4972050">
                <a:moveTo>
                  <a:pt x="28575" y="0"/>
                </a:moveTo>
                <a:lnTo>
                  <a:pt x="20993" y="0"/>
                </a:lnTo>
                <a:lnTo>
                  <a:pt x="13728" y="3009"/>
                </a:lnTo>
                <a:lnTo>
                  <a:pt x="3009" y="13728"/>
                </a:lnTo>
                <a:lnTo>
                  <a:pt x="0" y="20993"/>
                </a:lnTo>
                <a:lnTo>
                  <a:pt x="0" y="4951056"/>
                </a:lnTo>
                <a:lnTo>
                  <a:pt x="3009" y="4958321"/>
                </a:lnTo>
                <a:lnTo>
                  <a:pt x="13728" y="4969040"/>
                </a:lnTo>
                <a:lnTo>
                  <a:pt x="20993" y="4972050"/>
                </a:lnTo>
                <a:lnTo>
                  <a:pt x="8951556" y="4972050"/>
                </a:lnTo>
                <a:lnTo>
                  <a:pt x="8958821" y="4969040"/>
                </a:lnTo>
                <a:lnTo>
                  <a:pt x="8969540" y="4958321"/>
                </a:lnTo>
                <a:lnTo>
                  <a:pt x="8971744" y="4953000"/>
                </a:lnTo>
                <a:lnTo>
                  <a:pt x="26047" y="4953000"/>
                </a:lnTo>
                <a:lnTo>
                  <a:pt x="23622" y="4951996"/>
                </a:lnTo>
                <a:lnTo>
                  <a:pt x="21831" y="4950206"/>
                </a:lnTo>
                <a:lnTo>
                  <a:pt x="20053" y="4948428"/>
                </a:lnTo>
                <a:lnTo>
                  <a:pt x="19050" y="4946002"/>
                </a:lnTo>
                <a:lnTo>
                  <a:pt x="19050" y="26047"/>
                </a:lnTo>
                <a:lnTo>
                  <a:pt x="20053" y="23622"/>
                </a:lnTo>
                <a:lnTo>
                  <a:pt x="21844" y="21844"/>
                </a:lnTo>
                <a:lnTo>
                  <a:pt x="23622" y="20053"/>
                </a:lnTo>
                <a:lnTo>
                  <a:pt x="26047" y="19050"/>
                </a:lnTo>
                <a:lnTo>
                  <a:pt x="28575" y="19050"/>
                </a:lnTo>
                <a:lnTo>
                  <a:pt x="28575" y="0"/>
                </a:lnTo>
                <a:close/>
              </a:path>
              <a:path w="8972550" h="4972050">
                <a:moveTo>
                  <a:pt x="8951556" y="0"/>
                </a:moveTo>
                <a:lnTo>
                  <a:pt x="28575" y="0"/>
                </a:lnTo>
                <a:lnTo>
                  <a:pt x="28575" y="19050"/>
                </a:lnTo>
                <a:lnTo>
                  <a:pt x="8946502" y="19050"/>
                </a:lnTo>
                <a:lnTo>
                  <a:pt x="8948928" y="20053"/>
                </a:lnTo>
                <a:lnTo>
                  <a:pt x="8952496" y="23622"/>
                </a:lnTo>
                <a:lnTo>
                  <a:pt x="8953500" y="26047"/>
                </a:lnTo>
                <a:lnTo>
                  <a:pt x="8953500" y="4946002"/>
                </a:lnTo>
                <a:lnTo>
                  <a:pt x="8952496" y="4948428"/>
                </a:lnTo>
                <a:lnTo>
                  <a:pt x="8948928" y="4951996"/>
                </a:lnTo>
                <a:lnTo>
                  <a:pt x="8946502" y="4953000"/>
                </a:lnTo>
                <a:lnTo>
                  <a:pt x="8971744" y="4953000"/>
                </a:lnTo>
                <a:lnTo>
                  <a:pt x="8972550" y="4951056"/>
                </a:lnTo>
                <a:lnTo>
                  <a:pt x="8972550" y="20993"/>
                </a:lnTo>
                <a:lnTo>
                  <a:pt x="8969540" y="13728"/>
                </a:lnTo>
                <a:lnTo>
                  <a:pt x="8958821" y="3009"/>
                </a:lnTo>
                <a:lnTo>
                  <a:pt x="8951556" y="0"/>
                </a:lnTo>
                <a:close/>
              </a:path>
              <a:path w="8972550" h="4972050">
                <a:moveTo>
                  <a:pt x="8927426" y="38100"/>
                </a:moveTo>
                <a:lnTo>
                  <a:pt x="45110" y="38100"/>
                </a:lnTo>
                <a:lnTo>
                  <a:pt x="42659" y="39116"/>
                </a:lnTo>
                <a:lnTo>
                  <a:pt x="39116" y="42659"/>
                </a:lnTo>
                <a:lnTo>
                  <a:pt x="38100" y="45110"/>
                </a:lnTo>
                <a:lnTo>
                  <a:pt x="38105" y="4926939"/>
                </a:lnTo>
                <a:lnTo>
                  <a:pt x="39116" y="4929390"/>
                </a:lnTo>
                <a:lnTo>
                  <a:pt x="42659" y="4932934"/>
                </a:lnTo>
                <a:lnTo>
                  <a:pt x="45110" y="4933950"/>
                </a:lnTo>
                <a:lnTo>
                  <a:pt x="8927426" y="4933950"/>
                </a:lnTo>
                <a:lnTo>
                  <a:pt x="8929890" y="4932934"/>
                </a:lnTo>
                <a:lnTo>
                  <a:pt x="8933434" y="4929390"/>
                </a:lnTo>
                <a:lnTo>
                  <a:pt x="8934450" y="4926939"/>
                </a:lnTo>
                <a:lnTo>
                  <a:pt x="8934450" y="4924425"/>
                </a:lnTo>
                <a:lnTo>
                  <a:pt x="47625" y="4924425"/>
                </a:lnTo>
                <a:lnTo>
                  <a:pt x="47625" y="4914900"/>
                </a:lnTo>
                <a:lnTo>
                  <a:pt x="57150" y="4914900"/>
                </a:lnTo>
                <a:lnTo>
                  <a:pt x="57150" y="57150"/>
                </a:lnTo>
                <a:lnTo>
                  <a:pt x="47625" y="57150"/>
                </a:lnTo>
                <a:lnTo>
                  <a:pt x="47625" y="47625"/>
                </a:lnTo>
                <a:lnTo>
                  <a:pt x="8934450" y="47625"/>
                </a:lnTo>
                <a:lnTo>
                  <a:pt x="8934444" y="45110"/>
                </a:lnTo>
                <a:lnTo>
                  <a:pt x="8933434" y="42659"/>
                </a:lnTo>
                <a:lnTo>
                  <a:pt x="8929890" y="39116"/>
                </a:lnTo>
                <a:lnTo>
                  <a:pt x="8927426" y="38100"/>
                </a:lnTo>
                <a:close/>
              </a:path>
              <a:path w="8972550" h="4972050">
                <a:moveTo>
                  <a:pt x="57150" y="4914900"/>
                </a:moveTo>
                <a:lnTo>
                  <a:pt x="47625" y="4914900"/>
                </a:lnTo>
                <a:lnTo>
                  <a:pt x="47625" y="4924425"/>
                </a:lnTo>
                <a:lnTo>
                  <a:pt x="57150" y="4924425"/>
                </a:lnTo>
                <a:lnTo>
                  <a:pt x="57150" y="4914900"/>
                </a:lnTo>
                <a:close/>
              </a:path>
              <a:path w="8972550" h="4972050">
                <a:moveTo>
                  <a:pt x="8915400" y="4914900"/>
                </a:moveTo>
                <a:lnTo>
                  <a:pt x="57150" y="4914900"/>
                </a:lnTo>
                <a:lnTo>
                  <a:pt x="57150" y="4924425"/>
                </a:lnTo>
                <a:lnTo>
                  <a:pt x="8915400" y="4924425"/>
                </a:lnTo>
                <a:lnTo>
                  <a:pt x="8915400" y="4914900"/>
                </a:lnTo>
                <a:close/>
              </a:path>
              <a:path w="8972550" h="4972050">
                <a:moveTo>
                  <a:pt x="8924925" y="47625"/>
                </a:moveTo>
                <a:lnTo>
                  <a:pt x="8915400" y="47625"/>
                </a:lnTo>
                <a:lnTo>
                  <a:pt x="8915400" y="4924425"/>
                </a:lnTo>
                <a:lnTo>
                  <a:pt x="8924925" y="4924425"/>
                </a:lnTo>
                <a:lnTo>
                  <a:pt x="8924925" y="4914900"/>
                </a:lnTo>
                <a:lnTo>
                  <a:pt x="8934450" y="4914900"/>
                </a:lnTo>
                <a:lnTo>
                  <a:pt x="8934450" y="57150"/>
                </a:lnTo>
                <a:lnTo>
                  <a:pt x="8924925" y="57150"/>
                </a:lnTo>
                <a:lnTo>
                  <a:pt x="8924925" y="47625"/>
                </a:lnTo>
                <a:close/>
              </a:path>
              <a:path w="8972550" h="4972050">
                <a:moveTo>
                  <a:pt x="8934450" y="4914900"/>
                </a:moveTo>
                <a:lnTo>
                  <a:pt x="8924925" y="4914900"/>
                </a:lnTo>
                <a:lnTo>
                  <a:pt x="8924925" y="4924425"/>
                </a:lnTo>
                <a:lnTo>
                  <a:pt x="8934450" y="4924425"/>
                </a:lnTo>
                <a:lnTo>
                  <a:pt x="8934450" y="4914900"/>
                </a:lnTo>
                <a:close/>
              </a:path>
              <a:path w="8972550" h="4972050">
                <a:moveTo>
                  <a:pt x="57150" y="47625"/>
                </a:moveTo>
                <a:lnTo>
                  <a:pt x="47625" y="47625"/>
                </a:lnTo>
                <a:lnTo>
                  <a:pt x="47625" y="57150"/>
                </a:lnTo>
                <a:lnTo>
                  <a:pt x="57150" y="57150"/>
                </a:lnTo>
                <a:lnTo>
                  <a:pt x="57150" y="47625"/>
                </a:lnTo>
                <a:close/>
              </a:path>
              <a:path w="8972550" h="4972050">
                <a:moveTo>
                  <a:pt x="8915400" y="47625"/>
                </a:moveTo>
                <a:lnTo>
                  <a:pt x="57150" y="47625"/>
                </a:lnTo>
                <a:lnTo>
                  <a:pt x="57150" y="57150"/>
                </a:lnTo>
                <a:lnTo>
                  <a:pt x="8915400" y="57150"/>
                </a:lnTo>
                <a:lnTo>
                  <a:pt x="8915400" y="47625"/>
                </a:lnTo>
                <a:close/>
              </a:path>
              <a:path w="8972550" h="4972050">
                <a:moveTo>
                  <a:pt x="8934450" y="47625"/>
                </a:moveTo>
                <a:lnTo>
                  <a:pt x="8924925" y="47625"/>
                </a:lnTo>
                <a:lnTo>
                  <a:pt x="8924925" y="57150"/>
                </a:lnTo>
                <a:lnTo>
                  <a:pt x="8934450" y="57150"/>
                </a:lnTo>
                <a:lnTo>
                  <a:pt x="8934450" y="47625"/>
                </a:lnTo>
                <a:close/>
              </a:path>
            </a:pathLst>
          </a:custGeom>
          <a:solidFill>
            <a:srgbClr val="917601"/>
          </a:solidFill>
        </p:spPr>
        <p:txBody>
          <a:bodyPr wrap="square" lIns="0" tIns="0" rIns="0" bIns="0" rtlCol="0"/>
          <a:lstStyle/>
          <a:p>
            <a:endParaRPr dirty="0"/>
          </a:p>
        </p:txBody>
      </p:sp>
      <p:sp>
        <p:nvSpPr>
          <p:cNvPr id="2" name="Holder 2"/>
          <p:cNvSpPr>
            <a:spLocks noGrp="1"/>
          </p:cNvSpPr>
          <p:nvPr>
            <p:ph type="title"/>
          </p:nvPr>
        </p:nvSpPr>
        <p:spPr>
          <a:xfrm>
            <a:off x="406755" y="469940"/>
            <a:ext cx="8330488" cy="330834"/>
          </a:xfrm>
          <a:prstGeom prst="rect">
            <a:avLst/>
          </a:prstGeom>
        </p:spPr>
        <p:txBody>
          <a:bodyPr wrap="square" lIns="0" tIns="0" rIns="0" bIns="0">
            <a:spAutoFit/>
          </a:bodyPr>
          <a:lstStyle>
            <a:lvl1pPr>
              <a:defRPr sz="2000" b="1" i="0">
                <a:solidFill>
                  <a:schemeClr val="tx1"/>
                </a:solidFill>
                <a:latin typeface="Verdana"/>
                <a:cs typeface="Verdana"/>
              </a:defRPr>
            </a:lvl1pPr>
          </a:lstStyle>
          <a:p>
            <a:endParaRPr dirty="0"/>
          </a:p>
        </p:txBody>
      </p:sp>
      <p:sp>
        <p:nvSpPr>
          <p:cNvPr id="3" name="Holder 3"/>
          <p:cNvSpPr>
            <a:spLocks noGrp="1"/>
          </p:cNvSpPr>
          <p:nvPr>
            <p:ph type="body" idx="1"/>
          </p:nvPr>
        </p:nvSpPr>
        <p:spPr>
          <a:xfrm>
            <a:off x="632592" y="1141878"/>
            <a:ext cx="7693659" cy="1671320"/>
          </a:xfrm>
          <a:prstGeom prst="rect">
            <a:avLst/>
          </a:prstGeom>
        </p:spPr>
        <p:txBody>
          <a:bodyPr wrap="square" lIns="0" tIns="0" rIns="0" bIns="0">
            <a:spAutoFit/>
          </a:bodyPr>
          <a:lstStyle>
            <a:lvl1pPr>
              <a:defRPr sz="1200" b="0" i="0">
                <a:solidFill>
                  <a:schemeClr val="tx1"/>
                </a:solidFill>
                <a:latin typeface="Verdana"/>
                <a:cs typeface="Verdana"/>
              </a:defRPr>
            </a:lvl1pPr>
          </a:lstStyle>
          <a:p>
            <a:endParaRPr dirty="0"/>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8" name="Picture 7" descr="A picture containing drawing&#10;&#10;Description automatically generated">
            <a:extLst>
              <a:ext uri="{FF2B5EF4-FFF2-40B4-BE49-F238E27FC236}">
                <a16:creationId xmlns:a16="http://schemas.microsoft.com/office/drawing/2014/main" id="{0CF2D7E4-E5FA-EC44-B8C9-D1725D477DB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43800" y="239806"/>
            <a:ext cx="1389888"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henshawdj@gmail.com" TargetMode="External"/><Relationship Id="rId2" Type="http://schemas.openxmlformats.org/officeDocument/2006/relationships/hyperlink" Target="mailto:alexishenshaw@hot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720EB-DF59-6E41-8E16-F508C7747474}"/>
              </a:ext>
            </a:extLst>
          </p:cNvPr>
          <p:cNvSpPr>
            <a:spLocks noGrp="1"/>
          </p:cNvSpPr>
          <p:nvPr>
            <p:ph type="title"/>
          </p:nvPr>
        </p:nvSpPr>
        <p:spPr>
          <a:xfrm>
            <a:off x="406756" y="2876550"/>
            <a:ext cx="8330488" cy="1538883"/>
          </a:xfrm>
        </p:spPr>
        <p:txBody>
          <a:bodyPr/>
          <a:lstStyle/>
          <a:p>
            <a:pPr algn="ctr"/>
            <a:r>
              <a:rPr lang="en-US" sz="2000" b="1" dirty="0">
                <a:latin typeface="Verdana" panose="020B0604030504040204" pitchFamily="34" charset="0"/>
                <a:ea typeface="Verdana" panose="020B0604030504040204" pitchFamily="34" charset="0"/>
              </a:rPr>
              <a:t>Veterans of Foreign Wars</a:t>
            </a:r>
            <a:br>
              <a:rPr lang="en-US" sz="2000" b="1" dirty="0">
                <a:latin typeface="Verdana" panose="020B0604030504040204" pitchFamily="34" charset="0"/>
                <a:ea typeface="Verdana" panose="020B0604030504040204" pitchFamily="34" charset="0"/>
              </a:rPr>
            </a:br>
            <a:r>
              <a:rPr lang="en-US" sz="2000" b="1" dirty="0">
                <a:latin typeface="Verdana" panose="020B0604030504040204" pitchFamily="34" charset="0"/>
                <a:ea typeface="Verdana" panose="020B0604030504040204" pitchFamily="34" charset="0"/>
              </a:rPr>
              <a:t>Department of California</a:t>
            </a:r>
            <a:br>
              <a:rPr lang="en-US" sz="2000" b="1" dirty="0">
                <a:latin typeface="Verdana" panose="020B0604030504040204" pitchFamily="34" charset="0"/>
                <a:ea typeface="Verdana" panose="020B0604030504040204" pitchFamily="34" charset="0"/>
              </a:rPr>
            </a:br>
            <a:r>
              <a:rPr lang="en-US" sz="2000" b="1" dirty="0">
                <a:latin typeface="Verdana" panose="020B0604030504040204" pitchFamily="34" charset="0"/>
                <a:ea typeface="Verdana" panose="020B0604030504040204" pitchFamily="34" charset="0"/>
              </a:rPr>
              <a:t>VFW Mighty 1</a:t>
            </a:r>
            <a:r>
              <a:rPr lang="en-US" sz="2000" b="1" baseline="30000" dirty="0">
                <a:latin typeface="Verdana" panose="020B0604030504040204" pitchFamily="34" charset="0"/>
                <a:ea typeface="Verdana" panose="020B0604030504040204" pitchFamily="34" charset="0"/>
              </a:rPr>
              <a:t>st</a:t>
            </a:r>
            <a:r>
              <a:rPr lang="en-US" sz="2000" b="1" dirty="0">
                <a:latin typeface="Verdana" panose="020B0604030504040204" pitchFamily="34" charset="0"/>
                <a:ea typeface="Verdana" panose="020B0604030504040204" pitchFamily="34" charset="0"/>
              </a:rPr>
              <a:t> District</a:t>
            </a:r>
            <a:br>
              <a:rPr lang="en-US" dirty="0"/>
            </a:br>
            <a:br>
              <a:rPr lang="en-US" dirty="0"/>
            </a:br>
            <a:r>
              <a:rPr lang="en-US" dirty="0"/>
              <a:t>POST TRUSTEE</a:t>
            </a:r>
          </a:p>
        </p:txBody>
      </p:sp>
      <p:pic>
        <p:nvPicPr>
          <p:cNvPr id="1026" name="Picture 2" descr="Auditing - Overview, Importance, Types, and Accounting Standards">
            <a:extLst>
              <a:ext uri="{FF2B5EF4-FFF2-40B4-BE49-F238E27FC236}">
                <a16:creationId xmlns:a16="http://schemas.microsoft.com/office/drawing/2014/main" id="{4C51BD07-4443-434A-9ACF-FDE39F8FB9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8900" y="628650"/>
            <a:ext cx="38862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48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7CAE-6EAF-46EC-84F3-7480D35526CC}"/>
              </a:ext>
            </a:extLst>
          </p:cNvPr>
          <p:cNvSpPr>
            <a:spLocks noGrp="1"/>
          </p:cNvSpPr>
          <p:nvPr>
            <p:ph type="title"/>
          </p:nvPr>
        </p:nvSpPr>
        <p:spPr>
          <a:xfrm>
            <a:off x="406755" y="469940"/>
            <a:ext cx="8330488" cy="276999"/>
          </a:xfrm>
        </p:spPr>
        <p:txBody>
          <a:bodyPr/>
          <a:lstStyle/>
          <a:p>
            <a:r>
              <a:rPr lang="en-US" sz="1800" dirty="0"/>
              <a:t>Completing the Quarterly Report of Audit</a:t>
            </a:r>
          </a:p>
        </p:txBody>
      </p:sp>
      <p:sp>
        <p:nvSpPr>
          <p:cNvPr id="3" name="Text Placeholder 2">
            <a:extLst>
              <a:ext uri="{FF2B5EF4-FFF2-40B4-BE49-F238E27FC236}">
                <a16:creationId xmlns:a16="http://schemas.microsoft.com/office/drawing/2014/main" id="{A538E9A1-6023-4808-89E6-DFC5DD112B30}"/>
              </a:ext>
            </a:extLst>
          </p:cNvPr>
          <p:cNvSpPr>
            <a:spLocks noGrp="1"/>
          </p:cNvSpPr>
          <p:nvPr>
            <p:ph type="body" idx="1"/>
          </p:nvPr>
        </p:nvSpPr>
        <p:spPr>
          <a:xfrm>
            <a:off x="632592" y="1141878"/>
            <a:ext cx="7693659" cy="2769989"/>
          </a:xfrm>
        </p:spPr>
        <p:txBody>
          <a:bodyPr/>
          <a:lstStyle/>
          <a:p>
            <a:r>
              <a:rPr lang="en-US" sz="1800" dirty="0"/>
              <a:t>Documents you will need to complete the audit:</a:t>
            </a:r>
          </a:p>
          <a:p>
            <a:pPr marL="285750" indent="-285750">
              <a:buFont typeface="Arial" panose="020B0604020202020204" pitchFamily="34" charset="0"/>
              <a:buChar char="•"/>
            </a:pPr>
            <a:r>
              <a:rPr lang="en-US" sz="1800" dirty="0"/>
              <a:t>Last quarter’s audit</a:t>
            </a:r>
          </a:p>
          <a:p>
            <a:pPr marL="285750" indent="-285750">
              <a:buFont typeface="Arial" panose="020B0604020202020204" pitchFamily="34" charset="0"/>
              <a:buChar char="•"/>
            </a:pPr>
            <a:r>
              <a:rPr lang="en-US" sz="1800" dirty="0"/>
              <a:t>The three Quartermaster’s Monthly Reports for the quarter</a:t>
            </a:r>
          </a:p>
          <a:p>
            <a:pPr marL="285750" indent="-285750">
              <a:buFont typeface="Arial" panose="020B0604020202020204" pitchFamily="34" charset="0"/>
              <a:buChar char="•"/>
            </a:pPr>
            <a:r>
              <a:rPr lang="en-US" sz="1800" dirty="0"/>
              <a:t>Quartermaster’s Ledger</a:t>
            </a:r>
          </a:p>
          <a:p>
            <a:pPr marL="285750" indent="-285750">
              <a:buFont typeface="Arial" panose="020B0604020202020204" pitchFamily="34" charset="0"/>
              <a:buChar char="•"/>
            </a:pPr>
            <a:r>
              <a:rPr lang="en-US" sz="1800" dirty="0"/>
              <a:t>Statements</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Checking Account(s)</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Savings</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Investments</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rPr>
              <a:t>Tax filings</a:t>
            </a:r>
          </a:p>
          <a:p>
            <a:pPr lvl="1"/>
            <a:endParaRPr lang="en-US" dirty="0">
              <a:latin typeface="Verdana" panose="020B0604030504040204" pitchFamily="34" charset="0"/>
              <a:ea typeface="Verdana" panose="020B0604030504040204" pitchFamily="34" charset="0"/>
            </a:endParaRPr>
          </a:p>
        </p:txBody>
      </p:sp>
      <p:pic>
        <p:nvPicPr>
          <p:cNvPr id="1026" name="Picture 2" descr="Understanding Your Bank Statement | DepositAccounts">
            <a:extLst>
              <a:ext uri="{FF2B5EF4-FFF2-40B4-BE49-F238E27FC236}">
                <a16:creationId xmlns:a16="http://schemas.microsoft.com/office/drawing/2014/main" id="{B23DDE7B-4190-402C-A2F9-8579DD25E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73260"/>
            <a:ext cx="2438400" cy="2400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3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AB74-8D6A-480E-B8B9-97559CB07B8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867C478-1136-4ECA-B078-CA785AD9746A}"/>
              </a:ext>
            </a:extLst>
          </p:cNvPr>
          <p:cNvSpPr>
            <a:spLocks noGrp="1"/>
          </p:cNvSpPr>
          <p:nvPr>
            <p:ph type="body" idx="1"/>
          </p:nvPr>
        </p:nvSpPr>
        <p:spPr>
          <a:xfrm>
            <a:off x="632592" y="1141878"/>
            <a:ext cx="7693659" cy="923330"/>
          </a:xfrm>
        </p:spPr>
        <p:txBody>
          <a:bodyPr/>
          <a:lstStyle/>
          <a:p>
            <a:pPr marL="171450" indent="-171450">
              <a:buFont typeface="Arial" panose="020B0604020202020204" pitchFamily="34" charset="0"/>
              <a:buChar char="•"/>
            </a:pPr>
            <a:r>
              <a:rPr lang="en-US" sz="2000" dirty="0"/>
              <a:t>Complete the top with the correct Post Number and date of the Fiscal Quarters end.  You can add the District number to the end of you Post number if you want.</a:t>
            </a:r>
          </a:p>
        </p:txBody>
      </p:sp>
      <p:pic>
        <p:nvPicPr>
          <p:cNvPr id="5" name="Picture 4" descr="Text&#10;&#10;Description automatically generated">
            <a:extLst>
              <a:ext uri="{FF2B5EF4-FFF2-40B4-BE49-F238E27FC236}">
                <a16:creationId xmlns:a16="http://schemas.microsoft.com/office/drawing/2014/main" id="{347E12EE-BD5E-4611-8285-65B1C36BD8C6}"/>
              </a:ext>
            </a:extLst>
          </p:cNvPr>
          <p:cNvPicPr>
            <a:picLocks noChangeAspect="1"/>
          </p:cNvPicPr>
          <p:nvPr/>
        </p:nvPicPr>
        <p:blipFill>
          <a:blip r:embed="rId2"/>
          <a:stretch>
            <a:fillRect/>
          </a:stretch>
        </p:blipFill>
        <p:spPr>
          <a:xfrm>
            <a:off x="1319618" y="3028950"/>
            <a:ext cx="6504762" cy="1504762"/>
          </a:xfrm>
          <a:prstGeom prst="rect">
            <a:avLst/>
          </a:prstGeom>
          <a:ln>
            <a:solidFill>
              <a:schemeClr val="tx1"/>
            </a:solidFill>
          </a:ln>
        </p:spPr>
      </p:pic>
    </p:spTree>
    <p:extLst>
      <p:ext uri="{BB962C8B-B14F-4D97-AF65-F5344CB8AC3E}">
        <p14:creationId xmlns:p14="http://schemas.microsoft.com/office/powerpoint/2010/main" val="176236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6513C-A2A9-44A2-938E-B5B5A34740B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CC321FC-1C87-469E-80EF-A966EDD041A8}"/>
              </a:ext>
            </a:extLst>
          </p:cNvPr>
          <p:cNvSpPr>
            <a:spLocks noGrp="1"/>
          </p:cNvSpPr>
          <p:nvPr>
            <p:ph type="body" idx="1"/>
          </p:nvPr>
        </p:nvSpPr>
        <p:spPr>
          <a:xfrm>
            <a:off x="632592" y="1141878"/>
            <a:ext cx="3482207" cy="3077766"/>
          </a:xfrm>
        </p:spPr>
        <p:txBody>
          <a:bodyPr/>
          <a:lstStyle/>
          <a:p>
            <a:pPr marL="285750" indent="-285750">
              <a:buFont typeface="Arial" panose="020B0604020202020204" pitchFamily="34" charset="0"/>
              <a:buChar char="•"/>
            </a:pPr>
            <a:r>
              <a:rPr lang="en-US" sz="2000" dirty="0"/>
              <a:t>The FUNDS should already be set by the Post Quartermaster.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Take the previous quarterly audit and write the ending balances for each fund as the beginning balance for this audit.</a:t>
            </a:r>
          </a:p>
        </p:txBody>
      </p:sp>
      <p:pic>
        <p:nvPicPr>
          <p:cNvPr id="5" name="Picture 4" descr="Table&#10;&#10;Description automatically generated">
            <a:extLst>
              <a:ext uri="{FF2B5EF4-FFF2-40B4-BE49-F238E27FC236}">
                <a16:creationId xmlns:a16="http://schemas.microsoft.com/office/drawing/2014/main" id="{E6F5A75E-FD05-4E75-B130-F057166A7B17}"/>
              </a:ext>
            </a:extLst>
          </p:cNvPr>
          <p:cNvPicPr>
            <a:picLocks noChangeAspect="1"/>
          </p:cNvPicPr>
          <p:nvPr/>
        </p:nvPicPr>
        <p:blipFill>
          <a:blip r:embed="rId2"/>
          <a:stretch>
            <a:fillRect/>
          </a:stretch>
        </p:blipFill>
        <p:spPr>
          <a:xfrm>
            <a:off x="4571999" y="1141878"/>
            <a:ext cx="3771429" cy="3171429"/>
          </a:xfrm>
          <a:prstGeom prst="rect">
            <a:avLst/>
          </a:prstGeom>
        </p:spPr>
      </p:pic>
    </p:spTree>
    <p:extLst>
      <p:ext uri="{BB962C8B-B14F-4D97-AF65-F5344CB8AC3E}">
        <p14:creationId xmlns:p14="http://schemas.microsoft.com/office/powerpoint/2010/main" val="369262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CE20-C9CB-4EE2-A40F-747F554B1AC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1A78D9A-01D5-4058-8549-3409A6EB25B1}"/>
              </a:ext>
            </a:extLst>
          </p:cNvPr>
          <p:cNvSpPr>
            <a:spLocks noGrp="1"/>
          </p:cNvSpPr>
          <p:nvPr>
            <p:ph type="body" idx="1"/>
          </p:nvPr>
        </p:nvSpPr>
        <p:spPr>
          <a:xfrm>
            <a:off x="609600" y="1575955"/>
            <a:ext cx="3558408" cy="2215991"/>
          </a:xfrm>
        </p:spPr>
        <p:txBody>
          <a:bodyPr/>
          <a:lstStyle/>
          <a:p>
            <a:pPr marL="285750" indent="-285750">
              <a:buFont typeface="Arial" panose="020B0604020202020204" pitchFamily="34" charset="0"/>
              <a:buChar char="•"/>
            </a:pPr>
            <a:r>
              <a:rPr lang="en-US" sz="1800" dirty="0"/>
              <a:t>If you have been reviewing the Quartermaster’s Monthly Reports, all you need to do is add up the 3 monthly reports’ receipts and expenditures for each fund and notate the sum in the appropriate column.</a:t>
            </a:r>
          </a:p>
        </p:txBody>
      </p:sp>
      <p:pic>
        <p:nvPicPr>
          <p:cNvPr id="5" name="Picture 4" descr="Table&#10;&#10;Description automatically generated">
            <a:extLst>
              <a:ext uri="{FF2B5EF4-FFF2-40B4-BE49-F238E27FC236}">
                <a16:creationId xmlns:a16="http://schemas.microsoft.com/office/drawing/2014/main" id="{1C4F3F20-8BEE-498E-9F79-E420CECBE7D7}"/>
              </a:ext>
            </a:extLst>
          </p:cNvPr>
          <p:cNvPicPr>
            <a:picLocks noChangeAspect="1"/>
          </p:cNvPicPr>
          <p:nvPr/>
        </p:nvPicPr>
        <p:blipFill>
          <a:blip r:embed="rId2"/>
          <a:stretch>
            <a:fillRect/>
          </a:stretch>
        </p:blipFill>
        <p:spPr>
          <a:xfrm>
            <a:off x="4658672" y="1581150"/>
            <a:ext cx="4078571" cy="2328572"/>
          </a:xfrm>
          <a:prstGeom prst="rect">
            <a:avLst/>
          </a:prstGeom>
        </p:spPr>
      </p:pic>
    </p:spTree>
    <p:extLst>
      <p:ext uri="{BB962C8B-B14F-4D97-AF65-F5344CB8AC3E}">
        <p14:creationId xmlns:p14="http://schemas.microsoft.com/office/powerpoint/2010/main" val="248059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5501-1D9D-44B4-8C72-D5D6A2B97FA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F4D5472-2838-4024-99D5-E4F19BCE3BAE}"/>
              </a:ext>
            </a:extLst>
          </p:cNvPr>
          <p:cNvSpPr>
            <a:spLocks noGrp="1"/>
          </p:cNvSpPr>
          <p:nvPr>
            <p:ph type="body" idx="1"/>
          </p:nvPr>
        </p:nvSpPr>
        <p:spPr>
          <a:xfrm>
            <a:off x="632590" y="971550"/>
            <a:ext cx="7693659" cy="1384995"/>
          </a:xfrm>
        </p:spPr>
        <p:txBody>
          <a:bodyPr/>
          <a:lstStyle/>
          <a:p>
            <a:pPr marL="285750" indent="-285750">
              <a:buFont typeface="Arial" panose="020B0604020202020204" pitchFamily="34" charset="0"/>
              <a:buChar char="•"/>
            </a:pPr>
            <a:r>
              <a:rPr lang="en-US" sz="1800" dirty="0"/>
              <a:t>Next, take your starting Fund balance, add your receipts, subtract your expenditures and the total will be your ending balance.</a:t>
            </a:r>
          </a:p>
          <a:p>
            <a:pPr marL="285750" indent="-285750">
              <a:buFont typeface="Arial" panose="020B0604020202020204" pitchFamily="34" charset="0"/>
              <a:buChar char="•"/>
            </a:pPr>
            <a:r>
              <a:rPr lang="en-US" sz="1800" dirty="0"/>
              <a:t>You need to add each column also to note totals in Boxes 14 and 15.</a:t>
            </a:r>
          </a:p>
        </p:txBody>
      </p:sp>
      <p:pic>
        <p:nvPicPr>
          <p:cNvPr id="5" name="Picture 4" descr="Table&#10;&#10;Description automatically generated">
            <a:extLst>
              <a:ext uri="{FF2B5EF4-FFF2-40B4-BE49-F238E27FC236}">
                <a16:creationId xmlns:a16="http://schemas.microsoft.com/office/drawing/2014/main" id="{383508B5-E975-4408-9F6F-708F21D0ED99}"/>
              </a:ext>
            </a:extLst>
          </p:cNvPr>
          <p:cNvPicPr>
            <a:picLocks noChangeAspect="1"/>
          </p:cNvPicPr>
          <p:nvPr/>
        </p:nvPicPr>
        <p:blipFill>
          <a:blip r:embed="rId2"/>
          <a:stretch>
            <a:fillRect/>
          </a:stretch>
        </p:blipFill>
        <p:spPr>
          <a:xfrm>
            <a:off x="2082992" y="2571750"/>
            <a:ext cx="4792857" cy="2342857"/>
          </a:xfrm>
          <a:prstGeom prst="rect">
            <a:avLst/>
          </a:prstGeom>
        </p:spPr>
      </p:pic>
    </p:spTree>
    <p:extLst>
      <p:ext uri="{BB962C8B-B14F-4D97-AF65-F5344CB8AC3E}">
        <p14:creationId xmlns:p14="http://schemas.microsoft.com/office/powerpoint/2010/main" val="349778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449E-0E22-486A-98F2-61C6E3DCC7B5}"/>
              </a:ext>
            </a:extLst>
          </p:cNvPr>
          <p:cNvSpPr>
            <a:spLocks noGrp="1"/>
          </p:cNvSpPr>
          <p:nvPr>
            <p:ph type="title"/>
          </p:nvPr>
        </p:nvSpPr>
        <p:spPr>
          <a:xfrm>
            <a:off x="406755" y="469940"/>
            <a:ext cx="8330488" cy="276999"/>
          </a:xfrm>
        </p:spPr>
        <p:txBody>
          <a:bodyPr/>
          <a:lstStyle/>
          <a:p>
            <a:r>
              <a:rPr lang="en-US" sz="1800" dirty="0"/>
              <a:t>Example</a:t>
            </a:r>
          </a:p>
        </p:txBody>
      </p:sp>
      <p:pic>
        <p:nvPicPr>
          <p:cNvPr id="5" name="Picture 4" descr="Table&#10;&#10;Description automatically generated">
            <a:extLst>
              <a:ext uri="{FF2B5EF4-FFF2-40B4-BE49-F238E27FC236}">
                <a16:creationId xmlns:a16="http://schemas.microsoft.com/office/drawing/2014/main" id="{1D86310C-BC64-465C-853A-28F039106294}"/>
              </a:ext>
            </a:extLst>
          </p:cNvPr>
          <p:cNvPicPr>
            <a:picLocks noChangeAspect="1"/>
          </p:cNvPicPr>
          <p:nvPr/>
        </p:nvPicPr>
        <p:blipFill>
          <a:blip r:embed="rId2"/>
          <a:stretch>
            <a:fillRect/>
          </a:stretch>
        </p:blipFill>
        <p:spPr>
          <a:xfrm>
            <a:off x="714856" y="1047750"/>
            <a:ext cx="7714285" cy="3760000"/>
          </a:xfrm>
          <a:prstGeom prst="rect">
            <a:avLst/>
          </a:prstGeom>
        </p:spPr>
      </p:pic>
    </p:spTree>
    <p:extLst>
      <p:ext uri="{BB962C8B-B14F-4D97-AF65-F5344CB8AC3E}">
        <p14:creationId xmlns:p14="http://schemas.microsoft.com/office/powerpoint/2010/main" val="3849637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4ABE-B7D4-4C26-BE21-6B9AE6E7BD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378E9AA-8841-475B-B1A9-3A267B67018E}"/>
              </a:ext>
            </a:extLst>
          </p:cNvPr>
          <p:cNvSpPr>
            <a:spLocks noGrp="1"/>
          </p:cNvSpPr>
          <p:nvPr>
            <p:ph type="body" idx="1"/>
          </p:nvPr>
        </p:nvSpPr>
        <p:spPr>
          <a:xfrm>
            <a:off x="685799" y="1463754"/>
            <a:ext cx="3886200" cy="2215991"/>
          </a:xfrm>
        </p:spPr>
        <p:txBody>
          <a:bodyPr/>
          <a:lstStyle/>
          <a:p>
            <a:pPr marL="285750" indent="-285750">
              <a:buFont typeface="Arial" panose="020B0604020202020204" pitchFamily="34" charset="0"/>
              <a:buChar char="•"/>
            </a:pPr>
            <a:r>
              <a:rPr lang="en-US" sz="1800" dirty="0"/>
              <a:t>Check payroll records and State and Federal tax filings to ensure payroll tax, use tax, and sales tax has been paid.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bottom part of Box 16 should remain constant for the year.</a:t>
            </a:r>
          </a:p>
        </p:txBody>
      </p:sp>
      <p:pic>
        <p:nvPicPr>
          <p:cNvPr id="5" name="Picture 4" descr="Table&#10;&#10;Description automatically generated">
            <a:extLst>
              <a:ext uri="{FF2B5EF4-FFF2-40B4-BE49-F238E27FC236}">
                <a16:creationId xmlns:a16="http://schemas.microsoft.com/office/drawing/2014/main" id="{4C632B78-6978-4DBA-B71A-446727DD5470}"/>
              </a:ext>
            </a:extLst>
          </p:cNvPr>
          <p:cNvPicPr>
            <a:picLocks noChangeAspect="1"/>
          </p:cNvPicPr>
          <p:nvPr/>
        </p:nvPicPr>
        <p:blipFill>
          <a:blip r:embed="rId2"/>
          <a:stretch>
            <a:fillRect/>
          </a:stretch>
        </p:blipFill>
        <p:spPr>
          <a:xfrm>
            <a:off x="5105400" y="1428750"/>
            <a:ext cx="2771429" cy="2523809"/>
          </a:xfrm>
          <a:prstGeom prst="rect">
            <a:avLst/>
          </a:prstGeom>
        </p:spPr>
      </p:pic>
    </p:spTree>
    <p:extLst>
      <p:ext uri="{BB962C8B-B14F-4D97-AF65-F5344CB8AC3E}">
        <p14:creationId xmlns:p14="http://schemas.microsoft.com/office/powerpoint/2010/main" val="216730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85C5-9B64-48C7-B879-32B49E0B49A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3779538-FD15-4724-8AE9-A0334CD0B822}"/>
              </a:ext>
            </a:extLst>
          </p:cNvPr>
          <p:cNvSpPr>
            <a:spLocks noGrp="1"/>
          </p:cNvSpPr>
          <p:nvPr>
            <p:ph type="body" idx="1"/>
          </p:nvPr>
        </p:nvSpPr>
        <p:spPr>
          <a:xfrm>
            <a:off x="632593" y="1141878"/>
            <a:ext cx="3329808" cy="2769989"/>
          </a:xfrm>
        </p:spPr>
        <p:txBody>
          <a:bodyPr/>
          <a:lstStyle/>
          <a:p>
            <a:r>
              <a:rPr lang="en-US" sz="1800" dirty="0"/>
              <a:t>Next you will enter the ending balance of the main checking account for the last day of the quarter.</a:t>
            </a:r>
          </a:p>
          <a:p>
            <a:endParaRPr lang="en-US" sz="1800" dirty="0"/>
          </a:p>
          <a:p>
            <a:r>
              <a:rPr lang="en-US" sz="1800" dirty="0"/>
              <a:t>Then enter any outstanding checks or deposits in transit.</a:t>
            </a:r>
          </a:p>
          <a:p>
            <a:endParaRPr lang="en-US" sz="1800" dirty="0"/>
          </a:p>
          <a:p>
            <a:r>
              <a:rPr lang="en-US" sz="1800" dirty="0"/>
              <a:t>This will give you your account balance.</a:t>
            </a:r>
          </a:p>
        </p:txBody>
      </p:sp>
      <p:pic>
        <p:nvPicPr>
          <p:cNvPr id="5" name="Picture 4" descr="A picture containing table&#10;&#10;Description automatically generated">
            <a:extLst>
              <a:ext uri="{FF2B5EF4-FFF2-40B4-BE49-F238E27FC236}">
                <a16:creationId xmlns:a16="http://schemas.microsoft.com/office/drawing/2014/main" id="{C4B17F8D-876C-493B-92A5-AD8ABF53B05A}"/>
              </a:ext>
            </a:extLst>
          </p:cNvPr>
          <p:cNvPicPr>
            <a:picLocks noChangeAspect="1"/>
          </p:cNvPicPr>
          <p:nvPr/>
        </p:nvPicPr>
        <p:blipFill>
          <a:blip r:embed="rId2"/>
          <a:stretch>
            <a:fillRect/>
          </a:stretch>
        </p:blipFill>
        <p:spPr>
          <a:xfrm>
            <a:off x="4724400" y="1047750"/>
            <a:ext cx="3628571" cy="3304762"/>
          </a:xfrm>
          <a:prstGeom prst="rect">
            <a:avLst/>
          </a:prstGeom>
        </p:spPr>
      </p:pic>
      <p:sp>
        <p:nvSpPr>
          <p:cNvPr id="4" name="Arrow: Right 3">
            <a:extLst>
              <a:ext uri="{FF2B5EF4-FFF2-40B4-BE49-F238E27FC236}">
                <a16:creationId xmlns:a16="http://schemas.microsoft.com/office/drawing/2014/main" id="{A61487B2-FA08-48D8-9DC0-B3AF5A28D563}"/>
              </a:ext>
            </a:extLst>
          </p:cNvPr>
          <p:cNvSpPr/>
          <p:nvPr/>
        </p:nvSpPr>
        <p:spPr>
          <a:xfrm rot="8684961">
            <a:off x="6222350" y="8732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247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Graphical user interface, table&#10;&#10;Description automatically generated">
            <a:extLst>
              <a:ext uri="{FF2B5EF4-FFF2-40B4-BE49-F238E27FC236}">
                <a16:creationId xmlns:a16="http://schemas.microsoft.com/office/drawing/2014/main" id="{966BFDA4-3D71-4C51-975A-3E2FBFDF120A}"/>
              </a:ext>
            </a:extLst>
          </p:cNvPr>
          <p:cNvPicPr>
            <a:picLocks noChangeAspect="1"/>
          </p:cNvPicPr>
          <p:nvPr/>
        </p:nvPicPr>
        <p:blipFill>
          <a:blip r:embed="rId2"/>
          <a:stretch>
            <a:fillRect/>
          </a:stretch>
        </p:blipFill>
        <p:spPr>
          <a:xfrm>
            <a:off x="2767237" y="928892"/>
            <a:ext cx="3981211" cy="3624057"/>
          </a:xfrm>
          <a:prstGeom prst="rect">
            <a:avLst/>
          </a:prstGeom>
          <a:ln>
            <a:solidFill>
              <a:schemeClr val="tx1"/>
            </a:solidFill>
          </a:ln>
        </p:spPr>
      </p:pic>
    </p:spTree>
    <p:extLst>
      <p:ext uri="{BB962C8B-B14F-4D97-AF65-F5344CB8AC3E}">
        <p14:creationId xmlns:p14="http://schemas.microsoft.com/office/powerpoint/2010/main" val="4291880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DDAE-8F68-472D-BBCF-D7F968A8C34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45A335C-82BE-41D2-8B58-781770AE04B5}"/>
              </a:ext>
            </a:extLst>
          </p:cNvPr>
          <p:cNvSpPr>
            <a:spLocks noGrp="1"/>
          </p:cNvSpPr>
          <p:nvPr>
            <p:ph type="body" idx="1"/>
          </p:nvPr>
        </p:nvSpPr>
        <p:spPr>
          <a:xfrm>
            <a:off x="632592" y="1141878"/>
            <a:ext cx="3025007" cy="2492990"/>
          </a:xfrm>
        </p:spPr>
        <p:txBody>
          <a:bodyPr/>
          <a:lstStyle/>
          <a:p>
            <a:r>
              <a:rPr lang="en-US" sz="1800" dirty="0"/>
              <a:t>Next, if you have a separate checking account for the canteen (recommended), you will complete the same as the General Fund Checking Account.</a:t>
            </a:r>
          </a:p>
        </p:txBody>
      </p:sp>
      <p:pic>
        <p:nvPicPr>
          <p:cNvPr id="5" name="Picture 4" descr="Graphical user interface, table&#10;&#10;Description automatically generated">
            <a:extLst>
              <a:ext uri="{FF2B5EF4-FFF2-40B4-BE49-F238E27FC236}">
                <a16:creationId xmlns:a16="http://schemas.microsoft.com/office/drawing/2014/main" id="{05B100C6-2F0E-45AC-ABD7-6D288ED547FC}"/>
              </a:ext>
            </a:extLst>
          </p:cNvPr>
          <p:cNvPicPr>
            <a:picLocks noChangeAspect="1"/>
          </p:cNvPicPr>
          <p:nvPr/>
        </p:nvPicPr>
        <p:blipFill>
          <a:blip r:embed="rId2"/>
          <a:stretch>
            <a:fillRect/>
          </a:stretch>
        </p:blipFill>
        <p:spPr>
          <a:xfrm>
            <a:off x="4571999" y="1047750"/>
            <a:ext cx="3609524" cy="3285714"/>
          </a:xfrm>
          <a:prstGeom prst="rect">
            <a:avLst/>
          </a:prstGeom>
          <a:ln>
            <a:solidFill>
              <a:schemeClr val="tx1"/>
            </a:solidFill>
          </a:ln>
        </p:spPr>
      </p:pic>
      <p:sp>
        <p:nvSpPr>
          <p:cNvPr id="6" name="Arrow: Right 5">
            <a:extLst>
              <a:ext uri="{FF2B5EF4-FFF2-40B4-BE49-F238E27FC236}">
                <a16:creationId xmlns:a16="http://schemas.microsoft.com/office/drawing/2014/main" id="{1E9C90CC-2D3F-4A78-95DC-41F839F71B1D}"/>
              </a:ext>
            </a:extLst>
          </p:cNvPr>
          <p:cNvSpPr/>
          <p:nvPr/>
        </p:nvSpPr>
        <p:spPr>
          <a:xfrm rot="5400000">
            <a:off x="4477512" y="15232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58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381000" y="438150"/>
            <a:ext cx="5257800" cy="381953"/>
          </a:xfrm>
        </p:spPr>
        <p:txBody>
          <a:bodyPr vert="horz" wrap="square" lIns="0" tIns="12700" rIns="0" bIns="0" rtlCol="0">
            <a:normAutofit/>
          </a:bodyPr>
          <a:lstStyle/>
          <a:p>
            <a:pPr marL="12700">
              <a:spcBef>
                <a:spcPts val="100"/>
              </a:spcBef>
            </a:pPr>
            <a:r>
              <a:rPr lang="en-US" sz="1800" dirty="0"/>
              <a:t>What is a Post Trustee?</a:t>
            </a:r>
          </a:p>
        </p:txBody>
      </p:sp>
      <p:sp>
        <p:nvSpPr>
          <p:cNvPr id="8" name="Subtitle 2">
            <a:extLst>
              <a:ext uri="{FF2B5EF4-FFF2-40B4-BE49-F238E27FC236}">
                <a16:creationId xmlns:a16="http://schemas.microsoft.com/office/drawing/2014/main" id="{7F4A3D38-BBAC-43FC-9C75-A3B46103994C}"/>
              </a:ext>
            </a:extLst>
          </p:cNvPr>
          <p:cNvSpPr>
            <a:spLocks noGrp="1"/>
          </p:cNvSpPr>
          <p:nvPr>
            <p:ph type="subTitle" idx="4"/>
          </p:nvPr>
        </p:nvSpPr>
        <p:spPr>
          <a:xfrm>
            <a:off x="381000" y="1047750"/>
            <a:ext cx="8382000" cy="1692771"/>
          </a:xfrm>
        </p:spPr>
        <p:txBody>
          <a:bodyPr/>
          <a:lstStyle/>
          <a:p>
            <a:r>
              <a:rPr lang="en-US" sz="2000" dirty="0">
                <a:latin typeface="Verdana" panose="020B0604030504040204" pitchFamily="34" charset="0"/>
                <a:ea typeface="Verdana" panose="020B0604030504040204" pitchFamily="34" charset="0"/>
              </a:rPr>
              <a:t>The Post Trustee is:</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The reviewer of Quartermaster </a:t>
            </a:r>
            <a:r>
              <a:rPr lang="en-US" u="sng" dirty="0">
                <a:latin typeface="Verdana" panose="020B0604030504040204" pitchFamily="34" charset="0"/>
                <a:ea typeface="Verdana" panose="020B0604030504040204" pitchFamily="34" charset="0"/>
              </a:rPr>
              <a:t>and</a:t>
            </a:r>
            <a:r>
              <a:rPr lang="en-US" dirty="0">
                <a:latin typeface="Verdana" panose="020B0604030504040204" pitchFamily="34" charset="0"/>
                <a:ea typeface="Verdana" panose="020B0604030504040204" pitchFamily="34" charset="0"/>
              </a:rPr>
              <a:t> Adjutant records</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First line of defense against embezzlement</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Not allowed to serve on a committee whose records are audited</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Elected to a three-year term (e.g. Trustee 3yr </a:t>
            </a:r>
            <a:r>
              <a:rPr lang="en-US" dirty="0">
                <a:latin typeface="Verdana" panose="020B0604030504040204" pitchFamily="34" charset="0"/>
                <a:ea typeface="Verdana" panose="020B0604030504040204" pitchFamily="34" charset="0"/>
                <a:sym typeface="Wingdings" panose="05000000000000000000" pitchFamily="2" charset="2"/>
              </a:rPr>
              <a:t> 2yr  1yr)</a:t>
            </a:r>
            <a:endParaRPr lang="en-US" dirty="0">
              <a:latin typeface="Verdana" panose="020B0604030504040204" pitchFamily="34" charset="0"/>
              <a:ea typeface="Verdana" panose="020B0604030504040204" pitchFamily="34" charset="0"/>
            </a:endParaRPr>
          </a:p>
          <a:p>
            <a:pPr marL="628650" lvl="1" indent="-1714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27F87B60-C340-4FE4-A5AD-77413D9848FE}"/>
              </a:ext>
            </a:extLst>
          </p:cNvPr>
          <p:cNvPicPr>
            <a:picLocks noChangeAspect="1"/>
          </p:cNvPicPr>
          <p:nvPr/>
        </p:nvPicPr>
        <p:blipFill>
          <a:blip r:embed="rId3"/>
          <a:stretch>
            <a:fillRect/>
          </a:stretch>
        </p:blipFill>
        <p:spPr>
          <a:xfrm>
            <a:off x="5372102" y="2740521"/>
            <a:ext cx="2471738" cy="1647825"/>
          </a:xfrm>
          <a:prstGeom prst="rect">
            <a:avLst/>
          </a:prstGeom>
        </p:spPr>
      </p:pic>
      <p:pic>
        <p:nvPicPr>
          <p:cNvPr id="2050" name="Picture 2" descr="Vfw Trustees&amp;#39; Report Of Audit Form Fillable - Fill Online, Printable,  Fillable, Blank | pdfFiller">
            <a:extLst>
              <a:ext uri="{FF2B5EF4-FFF2-40B4-BE49-F238E27FC236}">
                <a16:creationId xmlns:a16="http://schemas.microsoft.com/office/drawing/2014/main" id="{5C763836-01A4-4577-9B1D-21ED99EEAE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2495550"/>
            <a:ext cx="1833563"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Graphical user interface, table&#10;&#10;Description automatically generated">
            <a:extLst>
              <a:ext uri="{FF2B5EF4-FFF2-40B4-BE49-F238E27FC236}">
                <a16:creationId xmlns:a16="http://schemas.microsoft.com/office/drawing/2014/main" id="{94A34C9B-7EDA-42B0-B96E-FD3DAC533755}"/>
              </a:ext>
            </a:extLst>
          </p:cNvPr>
          <p:cNvPicPr>
            <a:picLocks noChangeAspect="1"/>
          </p:cNvPicPr>
          <p:nvPr/>
        </p:nvPicPr>
        <p:blipFill>
          <a:blip r:embed="rId2"/>
          <a:stretch>
            <a:fillRect/>
          </a:stretch>
        </p:blipFill>
        <p:spPr>
          <a:xfrm>
            <a:off x="2448934" y="895350"/>
            <a:ext cx="4246131" cy="3881229"/>
          </a:xfrm>
          <a:prstGeom prst="rect">
            <a:avLst/>
          </a:prstGeom>
        </p:spPr>
      </p:pic>
    </p:spTree>
    <p:extLst>
      <p:ext uri="{BB962C8B-B14F-4D97-AF65-F5344CB8AC3E}">
        <p14:creationId xmlns:p14="http://schemas.microsoft.com/office/powerpoint/2010/main" val="135211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D945-8DA0-484C-B7E0-BB65985872B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9E0DEC8-9836-4FB2-AB58-31606B8377DD}"/>
              </a:ext>
            </a:extLst>
          </p:cNvPr>
          <p:cNvSpPr>
            <a:spLocks noGrp="1"/>
          </p:cNvSpPr>
          <p:nvPr>
            <p:ph type="body" idx="1"/>
          </p:nvPr>
        </p:nvSpPr>
        <p:spPr>
          <a:xfrm>
            <a:off x="783239" y="1657350"/>
            <a:ext cx="2948808" cy="1384995"/>
          </a:xfrm>
        </p:spPr>
        <p:txBody>
          <a:bodyPr/>
          <a:lstStyle/>
          <a:p>
            <a:r>
              <a:rPr lang="en-US" sz="1800" dirty="0"/>
              <a:t>Lastly, you will enter the amounts from any Savings Accounts and/or Bonds and Investment Accounts.</a:t>
            </a:r>
          </a:p>
        </p:txBody>
      </p:sp>
      <p:pic>
        <p:nvPicPr>
          <p:cNvPr id="5" name="Picture 4" descr="Graphical user interface, table&#10;&#10;Description automatically generated">
            <a:extLst>
              <a:ext uri="{FF2B5EF4-FFF2-40B4-BE49-F238E27FC236}">
                <a16:creationId xmlns:a16="http://schemas.microsoft.com/office/drawing/2014/main" id="{C9C2E88B-9F0E-4E7A-B26D-F11D8915D911}"/>
              </a:ext>
            </a:extLst>
          </p:cNvPr>
          <p:cNvPicPr>
            <a:picLocks noChangeAspect="1"/>
          </p:cNvPicPr>
          <p:nvPr/>
        </p:nvPicPr>
        <p:blipFill>
          <a:blip r:embed="rId2"/>
          <a:stretch>
            <a:fillRect/>
          </a:stretch>
        </p:blipFill>
        <p:spPr>
          <a:xfrm>
            <a:off x="4724400" y="1141878"/>
            <a:ext cx="3657143" cy="3342857"/>
          </a:xfrm>
          <a:prstGeom prst="rect">
            <a:avLst/>
          </a:prstGeom>
        </p:spPr>
      </p:pic>
      <p:sp>
        <p:nvSpPr>
          <p:cNvPr id="6" name="Arrow: Down 5">
            <a:extLst>
              <a:ext uri="{FF2B5EF4-FFF2-40B4-BE49-F238E27FC236}">
                <a16:creationId xmlns:a16="http://schemas.microsoft.com/office/drawing/2014/main" id="{72C23161-1D6D-4A2B-A0F8-37768558D5F2}"/>
              </a:ext>
            </a:extLst>
          </p:cNvPr>
          <p:cNvSpPr/>
          <p:nvPr/>
        </p:nvSpPr>
        <p:spPr>
          <a:xfrm rot="5400000">
            <a:off x="8304427" y="3080766"/>
            <a:ext cx="2560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A1EBFE5-6497-44B5-A9A5-2A9333D89C39}"/>
              </a:ext>
            </a:extLst>
          </p:cNvPr>
          <p:cNvSpPr/>
          <p:nvPr/>
        </p:nvSpPr>
        <p:spPr>
          <a:xfrm rot="5400000">
            <a:off x="8304427" y="3614166"/>
            <a:ext cx="274320" cy="627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12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0474-55D2-42B7-BB42-D7A9AA82E215}"/>
              </a:ext>
            </a:extLst>
          </p:cNvPr>
          <p:cNvSpPr>
            <a:spLocks noGrp="1"/>
          </p:cNvSpPr>
          <p:nvPr>
            <p:ph type="title"/>
          </p:nvPr>
        </p:nvSpPr>
        <p:spPr>
          <a:xfrm>
            <a:off x="406755" y="469940"/>
            <a:ext cx="8330488" cy="276999"/>
          </a:xfrm>
        </p:spPr>
        <p:txBody>
          <a:bodyPr/>
          <a:lstStyle/>
          <a:p>
            <a:r>
              <a:rPr lang="en-US" sz="1800" dirty="0"/>
              <a:t>Example of a “Good” Quarterly Audit</a:t>
            </a:r>
          </a:p>
        </p:txBody>
      </p:sp>
      <p:sp>
        <p:nvSpPr>
          <p:cNvPr id="3" name="Text Placeholder 2">
            <a:extLst>
              <a:ext uri="{FF2B5EF4-FFF2-40B4-BE49-F238E27FC236}">
                <a16:creationId xmlns:a16="http://schemas.microsoft.com/office/drawing/2014/main" id="{78BA3762-42CC-472C-9ED7-92A9D6E0288E}"/>
              </a:ext>
            </a:extLst>
          </p:cNvPr>
          <p:cNvSpPr>
            <a:spLocks noGrp="1"/>
          </p:cNvSpPr>
          <p:nvPr>
            <p:ph type="body" idx="1"/>
          </p:nvPr>
        </p:nvSpPr>
        <p:spPr>
          <a:xfrm>
            <a:off x="708794" y="1879252"/>
            <a:ext cx="3482207" cy="1384995"/>
          </a:xfrm>
        </p:spPr>
        <p:txBody>
          <a:bodyPr/>
          <a:lstStyle/>
          <a:p>
            <a:r>
              <a:rPr lang="en-US" sz="1800" dirty="0"/>
              <a:t>If the Quartermaster’s accounting and the bank statements match, then Box 17’s bottom line will match Box 15’s total.</a:t>
            </a:r>
          </a:p>
        </p:txBody>
      </p:sp>
      <p:pic>
        <p:nvPicPr>
          <p:cNvPr id="5" name="Picture 4" descr="Table&#10;&#10;Description automatically generated">
            <a:extLst>
              <a:ext uri="{FF2B5EF4-FFF2-40B4-BE49-F238E27FC236}">
                <a16:creationId xmlns:a16="http://schemas.microsoft.com/office/drawing/2014/main" id="{3314971B-193E-4C98-95D4-E5E8C1A5175A}"/>
              </a:ext>
            </a:extLst>
          </p:cNvPr>
          <p:cNvPicPr>
            <a:picLocks noChangeAspect="1"/>
          </p:cNvPicPr>
          <p:nvPr/>
        </p:nvPicPr>
        <p:blipFill>
          <a:blip r:embed="rId2"/>
          <a:stretch>
            <a:fillRect/>
          </a:stretch>
        </p:blipFill>
        <p:spPr>
          <a:xfrm>
            <a:off x="4953000" y="1164392"/>
            <a:ext cx="3676190" cy="3390476"/>
          </a:xfrm>
          <a:prstGeom prst="rect">
            <a:avLst/>
          </a:prstGeom>
        </p:spPr>
      </p:pic>
    </p:spTree>
    <p:extLst>
      <p:ext uri="{BB962C8B-B14F-4D97-AF65-F5344CB8AC3E}">
        <p14:creationId xmlns:p14="http://schemas.microsoft.com/office/powerpoint/2010/main" val="1927343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4F9D-9615-454C-81F1-0EE57903B8B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AFCE037-5D76-436D-B7F2-C28DD967F98E}"/>
              </a:ext>
            </a:extLst>
          </p:cNvPr>
          <p:cNvSpPr>
            <a:spLocks noGrp="1"/>
          </p:cNvSpPr>
          <p:nvPr>
            <p:ph type="body" idx="1"/>
          </p:nvPr>
        </p:nvSpPr>
        <p:spPr>
          <a:xfrm>
            <a:off x="632592" y="1141878"/>
            <a:ext cx="7693659" cy="830997"/>
          </a:xfrm>
        </p:spPr>
        <p:txBody>
          <a:bodyPr/>
          <a:lstStyle/>
          <a:p>
            <a:r>
              <a:rPr lang="en-US" sz="1800" dirty="0"/>
              <a:t>To finalize the audit, the information in Box 18 must be completed which includes at least two (2) Trustee’s signatures and the Post Commander’s signature.</a:t>
            </a:r>
          </a:p>
        </p:txBody>
      </p:sp>
      <p:pic>
        <p:nvPicPr>
          <p:cNvPr id="5" name="Picture 4" descr="Graphical user interface, text, application, email&#10;&#10;Description automatically generated">
            <a:extLst>
              <a:ext uri="{FF2B5EF4-FFF2-40B4-BE49-F238E27FC236}">
                <a16:creationId xmlns:a16="http://schemas.microsoft.com/office/drawing/2014/main" id="{42DD1C83-3469-4B96-90C1-56DA07513529}"/>
              </a:ext>
            </a:extLst>
          </p:cNvPr>
          <p:cNvPicPr>
            <a:picLocks noChangeAspect="1"/>
          </p:cNvPicPr>
          <p:nvPr/>
        </p:nvPicPr>
        <p:blipFill>
          <a:blip r:embed="rId2"/>
          <a:stretch>
            <a:fillRect/>
          </a:stretch>
        </p:blipFill>
        <p:spPr>
          <a:xfrm>
            <a:off x="1447800" y="2233884"/>
            <a:ext cx="5715000" cy="2731062"/>
          </a:xfrm>
          <a:prstGeom prst="rect">
            <a:avLst/>
          </a:prstGeom>
        </p:spPr>
      </p:pic>
    </p:spTree>
    <p:extLst>
      <p:ext uri="{BB962C8B-B14F-4D97-AF65-F5344CB8AC3E}">
        <p14:creationId xmlns:p14="http://schemas.microsoft.com/office/powerpoint/2010/main" val="970083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2788-788B-466C-B52B-13B9B1C7A8DD}"/>
              </a:ext>
            </a:extLst>
          </p:cNvPr>
          <p:cNvSpPr>
            <a:spLocks noGrp="1"/>
          </p:cNvSpPr>
          <p:nvPr>
            <p:ph type="title"/>
          </p:nvPr>
        </p:nvSpPr>
        <p:spPr>
          <a:xfrm>
            <a:off x="406755" y="469940"/>
            <a:ext cx="8330488" cy="276999"/>
          </a:xfrm>
        </p:spPr>
        <p:txBody>
          <a:bodyPr/>
          <a:lstStyle/>
          <a:p>
            <a:r>
              <a:rPr lang="en-US" sz="1800" dirty="0"/>
              <a:t>Summary</a:t>
            </a:r>
          </a:p>
        </p:txBody>
      </p:sp>
      <p:sp>
        <p:nvSpPr>
          <p:cNvPr id="3" name="Text Placeholder 2">
            <a:extLst>
              <a:ext uri="{FF2B5EF4-FFF2-40B4-BE49-F238E27FC236}">
                <a16:creationId xmlns:a16="http://schemas.microsoft.com/office/drawing/2014/main" id="{660D9F9B-C57B-4D80-9AE9-7CC7E7796894}"/>
              </a:ext>
            </a:extLst>
          </p:cNvPr>
          <p:cNvSpPr>
            <a:spLocks noGrp="1"/>
          </p:cNvSpPr>
          <p:nvPr>
            <p:ph type="body" idx="1"/>
          </p:nvPr>
        </p:nvSpPr>
        <p:spPr>
          <a:xfrm>
            <a:off x="304800" y="1141878"/>
            <a:ext cx="8534400" cy="4154984"/>
          </a:xfrm>
        </p:spPr>
        <p:txBody>
          <a:bodyPr/>
          <a:lstStyle/>
          <a:p>
            <a:pPr marL="285750" indent="-285750">
              <a:buFont typeface="Arial" panose="020B0604020202020204" pitchFamily="34" charset="0"/>
              <a:buChar char="•"/>
            </a:pPr>
            <a:r>
              <a:rPr lang="en-US" sz="1800" dirty="0"/>
              <a:t>The Post must maintain a Relief Fund (Section 219)</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Column 13, Ending Balance shall not be a negative number</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Double check your math</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Checking Account is not only your General Fund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If you keep cash on hand, it should be noted as a FUND line item</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You must submit an audit with the appropriate dates/signatures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Be mindful of suspicious activity and report to House Committee</a:t>
            </a:r>
          </a:p>
        </p:txBody>
      </p:sp>
    </p:spTree>
    <p:extLst>
      <p:ext uri="{BB962C8B-B14F-4D97-AF65-F5344CB8AC3E}">
        <p14:creationId xmlns:p14="http://schemas.microsoft.com/office/powerpoint/2010/main" val="3684438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7C48-E1DA-47D6-9452-92FFD76254A6}"/>
              </a:ext>
            </a:extLst>
          </p:cNvPr>
          <p:cNvSpPr>
            <a:spLocks noGrp="1"/>
          </p:cNvSpPr>
          <p:nvPr>
            <p:ph type="title"/>
          </p:nvPr>
        </p:nvSpPr>
        <p:spPr>
          <a:xfrm>
            <a:off x="406755" y="469940"/>
            <a:ext cx="8330488" cy="276999"/>
          </a:xfrm>
        </p:spPr>
        <p:txBody>
          <a:bodyPr/>
          <a:lstStyle/>
          <a:p>
            <a:r>
              <a:rPr lang="en-US" sz="1800" dirty="0"/>
              <a:t>Questions</a:t>
            </a:r>
          </a:p>
        </p:txBody>
      </p:sp>
      <p:pic>
        <p:nvPicPr>
          <p:cNvPr id="4098" name="Picture 2" descr="Questions GIFs | Tenor">
            <a:extLst>
              <a:ext uri="{FF2B5EF4-FFF2-40B4-BE49-F238E27FC236}">
                <a16:creationId xmlns:a16="http://schemas.microsoft.com/office/drawing/2014/main" id="{5D95BC72-37BC-4717-BC57-04FF264A80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48024" y="1428750"/>
            <a:ext cx="2647950" cy="299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863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C69C38F-15D8-A352-0CCE-5165B6E85CF0}"/>
              </a:ext>
            </a:extLst>
          </p:cNvPr>
          <p:cNvSpPr txBox="1">
            <a:spLocks noGrp="1"/>
          </p:cNvSpPr>
          <p:nvPr>
            <p:ph type="title"/>
          </p:nvPr>
        </p:nvSpPr>
        <p:spPr>
          <a:xfrm>
            <a:off x="228600" y="361950"/>
            <a:ext cx="5864860" cy="290464"/>
          </a:xfrm>
          <a:prstGeom prst="rect">
            <a:avLst/>
          </a:prstGeom>
        </p:spPr>
        <p:txBody>
          <a:bodyPr vert="horz" wrap="square" lIns="0" tIns="13335" rIns="0" bIns="0" rtlCol="0">
            <a:spAutoFit/>
          </a:bodyPr>
          <a:lstStyle/>
          <a:p>
            <a:pPr marL="12700">
              <a:lnSpc>
                <a:spcPct val="100000"/>
              </a:lnSpc>
              <a:spcBef>
                <a:spcPts val="105"/>
              </a:spcBef>
            </a:pPr>
            <a:r>
              <a:rPr lang="en-US" sz="1800" dirty="0"/>
              <a:t>SOI Instructor Points of Contact</a:t>
            </a:r>
            <a:endParaRPr sz="1800" dirty="0"/>
          </a:p>
        </p:txBody>
      </p:sp>
      <p:sp>
        <p:nvSpPr>
          <p:cNvPr id="5" name="object 3">
            <a:extLst>
              <a:ext uri="{FF2B5EF4-FFF2-40B4-BE49-F238E27FC236}">
                <a16:creationId xmlns:a16="http://schemas.microsoft.com/office/drawing/2014/main" id="{589BE4FA-011F-E46F-2EF1-56FDA29E9DA1}"/>
              </a:ext>
            </a:extLst>
          </p:cNvPr>
          <p:cNvSpPr txBox="1"/>
          <p:nvPr/>
        </p:nvSpPr>
        <p:spPr>
          <a:xfrm>
            <a:off x="152400" y="895350"/>
            <a:ext cx="8839200" cy="5081519"/>
          </a:xfrm>
          <a:prstGeom prst="rect">
            <a:avLst/>
          </a:prstGeom>
        </p:spPr>
        <p:txBody>
          <a:bodyPr vert="horz" wrap="square" lIns="0" tIns="13335" rIns="0" bIns="0" rtlCol="0">
            <a:spAutoFit/>
          </a:bodyPr>
          <a:lstStyle/>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a:t>
            </a:r>
            <a:r>
              <a:rPr lang="en-US" sz="1900" b="1" dirty="0">
                <a:latin typeface="Verdana" panose="020B0604030504040204" pitchFamily="34" charset="0"/>
                <a:ea typeface="Verdana" panose="020B0604030504040204" pitchFamily="34" charset="0"/>
                <a:cs typeface="Verdana" panose="020B0604030504040204" pitchFamily="34" charset="0"/>
              </a:rPr>
              <a:t>Alexis Henshaw </a:t>
            </a: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Post Commander, Judge Advocate, Canteen/House Committee</a:t>
            </a:r>
          </a:p>
          <a:p>
            <a:pPr marL="469265" marR="5080" lvl="1">
              <a:spcBef>
                <a:spcPts val="105"/>
              </a:spcBef>
              <a:tabLst>
                <a:tab pos="185420" algn="l"/>
              </a:tabLst>
            </a:pP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alexishenshaw@hotmail.com</a:t>
            </a: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rPr>
              <a:t> </a:t>
            </a:r>
          </a:p>
          <a:p>
            <a:pPr marL="469265" marR="5080" lvl="1">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(402) 289-7926</a:t>
            </a:r>
          </a:p>
          <a:p>
            <a:pPr marL="12065" marR="5080">
              <a:lnSpc>
                <a:spcPct val="100000"/>
              </a:lnSpc>
              <a:spcBef>
                <a:spcPts val="105"/>
              </a:spcBef>
              <a:tabLst>
                <a:tab pos="18542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a:t>
            </a:r>
            <a:r>
              <a:rPr lang="en-US" sz="1900" b="1" dirty="0">
                <a:latin typeface="Verdana" panose="020B0604030504040204" pitchFamily="34" charset="0"/>
                <a:ea typeface="Verdana" panose="020B0604030504040204" pitchFamily="34" charset="0"/>
                <a:cs typeface="Verdana" panose="020B0604030504040204" pitchFamily="34" charset="0"/>
              </a:rPr>
              <a:t>DJ Henshaw </a:t>
            </a: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Post Quartermaster, Trustee, Adjutant</a:t>
            </a:r>
          </a:p>
          <a:p>
            <a:pPr marL="469265" marR="5080" lvl="1">
              <a:spcBef>
                <a:spcPts val="105"/>
              </a:spcBef>
              <a:tabLst>
                <a:tab pos="185420" algn="l"/>
              </a:tabLst>
            </a:pP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henshawdj@gmail.com</a:t>
            </a:r>
            <a:endPar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469265" marR="5080" lvl="1">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(402) 289-7961</a:t>
            </a:r>
          </a:p>
          <a:p>
            <a:pPr marL="469265" marR="5080" lvl="1">
              <a:spcBef>
                <a:spcPts val="105"/>
              </a:spcBef>
              <a:tabLst>
                <a:tab pos="18542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12065" marR="5080">
              <a:lnSpc>
                <a:spcPct val="100000"/>
              </a:lnSpc>
              <a:spcBef>
                <a:spcPts val="105"/>
              </a:spcBef>
              <a:tabLst>
                <a:tab pos="185420" algn="l"/>
              </a:tabLst>
            </a:pPr>
            <a:r>
              <a:rPr lang="en-US" sz="1900" b="1" dirty="0">
                <a:latin typeface="Verdana" panose="020B0604030504040204" pitchFamily="34" charset="0"/>
                <a:ea typeface="Verdana" panose="020B0604030504040204" pitchFamily="34" charset="0"/>
                <a:cs typeface="Verdana" panose="020B0604030504040204" pitchFamily="34" charset="0"/>
              </a:rPr>
              <a:t> Wendy Calderon</a:t>
            </a: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Parliamentary Procedures</a:t>
            </a:r>
          </a:p>
          <a:p>
            <a:pPr marL="469265" marR="5080" lvl="1">
              <a:spcBef>
                <a:spcPts val="105"/>
              </a:spcBef>
              <a:tabLst>
                <a:tab pos="185420" algn="l"/>
              </a:tabLst>
            </a:pP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rPr>
              <a:t>anchorwmc30@gmail.com</a:t>
            </a:r>
          </a:p>
          <a:p>
            <a:pPr marL="469265" marR="5080" lvl="1">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(619) 259-9727</a:t>
            </a:r>
          </a:p>
          <a:p>
            <a:pPr marL="12065" marR="5080">
              <a:spcBef>
                <a:spcPts val="105"/>
              </a:spcBef>
              <a:tabLst>
                <a:tab pos="185420" algn="l"/>
              </a:tabLst>
            </a:pPr>
            <a:endParaRPr lang="en-US" sz="1900" dirty="0">
              <a:latin typeface="Verdana" panose="020B0604030504040204" pitchFamily="34" charset="0"/>
              <a:ea typeface="Verdana" panose="020B0604030504040204" pitchFamily="34" charset="0"/>
              <a:cs typeface="Verdana" panose="020B0604030504040204" pitchFamily="34" charset="0"/>
            </a:endParaRPr>
          </a:p>
          <a:p>
            <a:pPr marL="469265" marR="5080" lvl="1">
              <a:spcBef>
                <a:spcPts val="105"/>
              </a:spcBef>
              <a:tabLst>
                <a:tab pos="185420" algn="l"/>
              </a:tabLst>
            </a:pPr>
            <a:endParaRPr lang="en-US" sz="1900" dirty="0">
              <a:latin typeface="Verdana" panose="020B0604030504040204" pitchFamily="34" charset="0"/>
              <a:ea typeface="Verdana" panose="020B0604030504040204" pitchFamily="34" charset="0"/>
              <a:cs typeface="Verdana" panose="020B0604030504040204" pitchFamily="34" charset="0"/>
            </a:endParaRPr>
          </a:p>
          <a:p>
            <a:pPr marL="184150" marR="5080" indent="-172085">
              <a:lnSpc>
                <a:spcPct val="100000"/>
              </a:lnSpc>
              <a:spcBef>
                <a:spcPts val="105"/>
              </a:spcBef>
              <a:buFont typeface="Arial"/>
              <a:buChar char="•"/>
              <a:tabLst>
                <a:tab pos="185420" algn="l"/>
              </a:tabLst>
            </a:pPr>
            <a:endParaRPr sz="1900" dirty="0">
              <a:latin typeface="Verdana"/>
              <a:cs typeface="Verdana"/>
            </a:endParaRPr>
          </a:p>
        </p:txBody>
      </p:sp>
    </p:spTree>
    <p:extLst>
      <p:ext uri="{BB962C8B-B14F-4D97-AF65-F5344CB8AC3E}">
        <p14:creationId xmlns:p14="http://schemas.microsoft.com/office/powerpoint/2010/main" val="210611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2592" y="1141878"/>
            <a:ext cx="7825740" cy="3552254"/>
          </a:xfrm>
          <a:prstGeom prst="rect">
            <a:avLst/>
          </a:prstGeom>
        </p:spPr>
        <p:txBody>
          <a:bodyPr vert="horz" wrap="square" lIns="0" tIns="12700" rIns="0" bIns="0" rtlCol="0">
            <a:spAutoFit/>
          </a:bodyPr>
          <a:lstStyle/>
          <a:p>
            <a:pPr marL="12700" marR="74930">
              <a:lnSpc>
                <a:spcPct val="100000"/>
              </a:lnSpc>
              <a:spcBef>
                <a:spcPts val="100"/>
              </a:spcBef>
              <a:tabLst>
                <a:tab pos="241300" algn="l"/>
              </a:tabLst>
            </a:pPr>
            <a:r>
              <a:rPr lang="en-US" spc="-5" dirty="0">
                <a:latin typeface="Verdana"/>
                <a:cs typeface="Verdana"/>
              </a:rPr>
              <a:t>The duties are set forth in the National Manuel of Procedure, Section 218(a)(11)</a:t>
            </a:r>
            <a:endParaRPr dirty="0">
              <a:latin typeface="Verdana"/>
              <a:cs typeface="Verdana"/>
            </a:endParaRPr>
          </a:p>
          <a:p>
            <a:pPr>
              <a:lnSpc>
                <a:spcPct val="100000"/>
              </a:lnSpc>
              <a:spcBef>
                <a:spcPts val="40"/>
              </a:spcBef>
              <a:buFont typeface="Verdana"/>
              <a:buAutoNum type="alphaLcPeriod"/>
            </a:pPr>
            <a:endParaRPr dirty="0">
              <a:latin typeface="Verdana"/>
              <a:cs typeface="Verdana"/>
            </a:endParaRPr>
          </a:p>
          <a:p>
            <a:pPr marL="241300" marR="5080" indent="-228600">
              <a:lnSpc>
                <a:spcPct val="100000"/>
              </a:lnSpc>
              <a:buFont typeface="+mj-lt"/>
              <a:buAutoNum type="alphaLcPeriod"/>
              <a:tabLst>
                <a:tab pos="241300" algn="l"/>
              </a:tabLst>
            </a:pPr>
            <a:r>
              <a:rPr lang="en-US" spc="-5" dirty="0">
                <a:latin typeface="Verdana"/>
                <a:cs typeface="Verdana"/>
              </a:rPr>
              <a:t>Review Monthly Report of Receipts and Expenditures.</a:t>
            </a:r>
            <a:endParaRPr dirty="0">
              <a:latin typeface="Verdana"/>
              <a:cs typeface="Verdana"/>
            </a:endParaRPr>
          </a:p>
          <a:p>
            <a:pPr>
              <a:lnSpc>
                <a:spcPct val="100000"/>
              </a:lnSpc>
              <a:spcBef>
                <a:spcPts val="40"/>
              </a:spcBef>
              <a:buFont typeface="Verdana"/>
              <a:buAutoNum type="alphaLcPeriod"/>
            </a:pPr>
            <a:endParaRPr dirty="0">
              <a:latin typeface="Verdana"/>
              <a:cs typeface="Verdana"/>
            </a:endParaRPr>
          </a:p>
          <a:p>
            <a:pPr marL="241300" marR="12700" indent="-228600">
              <a:lnSpc>
                <a:spcPct val="100000"/>
              </a:lnSpc>
              <a:spcBef>
                <a:spcPts val="5"/>
              </a:spcBef>
              <a:buAutoNum type="alphaLcPeriod"/>
              <a:tabLst>
                <a:tab pos="241300" algn="l"/>
              </a:tabLst>
            </a:pPr>
            <a:r>
              <a:rPr lang="en-US" spc="-5" dirty="0">
                <a:latin typeface="Verdana"/>
                <a:cs typeface="Verdana"/>
              </a:rPr>
              <a:t>Complete a full audit within 30 days .</a:t>
            </a:r>
            <a:endParaRPr dirty="0">
              <a:latin typeface="Verdana"/>
              <a:cs typeface="Verdana"/>
            </a:endParaRPr>
          </a:p>
          <a:p>
            <a:pPr>
              <a:lnSpc>
                <a:spcPct val="100000"/>
              </a:lnSpc>
              <a:spcBef>
                <a:spcPts val="40"/>
              </a:spcBef>
              <a:buFont typeface="Verdana"/>
              <a:buAutoNum type="alphaLcPeriod"/>
            </a:pPr>
            <a:endParaRPr dirty="0">
              <a:latin typeface="Verdana"/>
              <a:cs typeface="Verdana"/>
            </a:endParaRPr>
          </a:p>
          <a:p>
            <a:pPr marL="241300" marR="56515" indent="-228600">
              <a:lnSpc>
                <a:spcPct val="100000"/>
              </a:lnSpc>
              <a:buAutoNum type="alphaLcPeriod"/>
              <a:tabLst>
                <a:tab pos="241300" algn="l"/>
              </a:tabLst>
            </a:pPr>
            <a:r>
              <a:rPr lang="en-US" spc="-5" dirty="0">
                <a:latin typeface="Verdana"/>
                <a:cs typeface="Verdana"/>
              </a:rPr>
              <a:t>The audit shall be in accordance and on an Adjutant General approved form. </a:t>
            </a:r>
            <a:endParaRPr dirty="0">
              <a:latin typeface="Verdana"/>
              <a:cs typeface="Verdana"/>
            </a:endParaRPr>
          </a:p>
          <a:p>
            <a:pPr>
              <a:lnSpc>
                <a:spcPct val="100000"/>
              </a:lnSpc>
              <a:spcBef>
                <a:spcPts val="40"/>
              </a:spcBef>
              <a:buFont typeface="Verdana"/>
              <a:buAutoNum type="alphaLcPeriod"/>
            </a:pPr>
            <a:endParaRPr dirty="0">
              <a:latin typeface="Verdana"/>
              <a:cs typeface="Verdana"/>
            </a:endParaRPr>
          </a:p>
          <a:p>
            <a:pPr marL="241300" marR="138430" indent="-228600" algn="just">
              <a:lnSpc>
                <a:spcPct val="100000"/>
              </a:lnSpc>
              <a:spcBef>
                <a:spcPts val="5"/>
              </a:spcBef>
              <a:buAutoNum type="alphaLcPeriod"/>
              <a:tabLst>
                <a:tab pos="241300" algn="l"/>
              </a:tabLst>
            </a:pPr>
            <a:r>
              <a:rPr lang="en-US" spc="-5" dirty="0">
                <a:latin typeface="Verdana"/>
                <a:cs typeface="Verdana"/>
              </a:rPr>
              <a:t>Perform other duties as may be required.</a:t>
            </a:r>
          </a:p>
          <a:p>
            <a:pPr marL="241300" marR="138430" indent="-228600" algn="just">
              <a:lnSpc>
                <a:spcPct val="100000"/>
              </a:lnSpc>
              <a:spcBef>
                <a:spcPts val="5"/>
              </a:spcBef>
              <a:buAutoNum type="alphaLcPeriod"/>
              <a:tabLst>
                <a:tab pos="241300" algn="l"/>
              </a:tabLst>
            </a:pPr>
            <a:endParaRPr lang="en-US" sz="1600" spc="-5" dirty="0">
              <a:latin typeface="Verdana"/>
              <a:cs typeface="Verdana"/>
            </a:endParaRPr>
          </a:p>
          <a:p>
            <a:pPr marL="241300" marR="138430" indent="-228600" algn="just">
              <a:lnSpc>
                <a:spcPct val="100000"/>
              </a:lnSpc>
              <a:spcBef>
                <a:spcPts val="5"/>
              </a:spcBef>
              <a:buAutoNum type="alphaLcPeriod"/>
              <a:tabLst>
                <a:tab pos="241300" algn="l"/>
              </a:tabLst>
            </a:pPr>
            <a:endParaRPr lang="en-US" sz="1600" spc="-5" dirty="0">
              <a:latin typeface="Verdana"/>
              <a:cs typeface="Verdana"/>
            </a:endParaRPr>
          </a:p>
        </p:txBody>
      </p:sp>
      <p:sp>
        <p:nvSpPr>
          <p:cNvPr id="3" name="object 3"/>
          <p:cNvSpPr txBox="1">
            <a:spLocks noGrp="1"/>
          </p:cNvSpPr>
          <p:nvPr>
            <p:ph type="title"/>
          </p:nvPr>
        </p:nvSpPr>
        <p:spPr>
          <a:xfrm>
            <a:off x="406755" y="474511"/>
            <a:ext cx="4927245"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a:t>Duties of the Post Trustee</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28600" y="971550"/>
            <a:ext cx="7998459" cy="4075475"/>
          </a:xfrm>
          <a:prstGeom prst="rect">
            <a:avLst/>
          </a:prstGeom>
        </p:spPr>
        <p:txBody>
          <a:bodyPr vert="horz" wrap="square" lIns="0" tIns="12700" rIns="0" bIns="0" rtlCol="0">
            <a:spAutoFit/>
          </a:bodyPr>
          <a:lstStyle/>
          <a:p>
            <a:pPr marL="298450" marR="138430" indent="-285750" algn="just">
              <a:lnSpc>
                <a:spcPct val="100000"/>
              </a:lnSpc>
              <a:spcBef>
                <a:spcPts val="5"/>
              </a:spcBef>
              <a:buFont typeface="Arial" panose="020B0604020202020204" pitchFamily="34" charset="0"/>
              <a:buChar char="•"/>
              <a:tabLst>
                <a:tab pos="241300" algn="l"/>
              </a:tabLst>
            </a:pPr>
            <a:r>
              <a:rPr lang="en-US" sz="1800" spc="-5" dirty="0">
                <a:latin typeface="Verdana"/>
                <a:cs typeface="Verdana"/>
              </a:rPr>
              <a:t>Deposits of only a portion of the proceeds</a:t>
            </a:r>
          </a:p>
          <a:p>
            <a:pPr marL="241300" marR="138430" indent="-228600" algn="just">
              <a:lnSpc>
                <a:spcPct val="100000"/>
              </a:lnSpc>
              <a:spcBef>
                <a:spcPts val="5"/>
              </a:spcBef>
              <a:buFont typeface="+mj-lt"/>
              <a:buAutoNum type="alphaLcPeriod" startAt="6"/>
              <a:tabLst>
                <a:tab pos="241300" algn="l"/>
              </a:tabLst>
            </a:pPr>
            <a:endParaRPr lang="en-US" sz="1800" spc="-5" dirty="0">
              <a:latin typeface="Verdana"/>
              <a:cs typeface="Verdana"/>
            </a:endParaRPr>
          </a:p>
          <a:p>
            <a:pPr marL="298450" marR="138430" indent="-285750" algn="just">
              <a:lnSpc>
                <a:spcPct val="100000"/>
              </a:lnSpc>
              <a:spcBef>
                <a:spcPts val="5"/>
              </a:spcBef>
              <a:buFont typeface="Arial" panose="020B0604020202020204" pitchFamily="34" charset="0"/>
              <a:buChar char="•"/>
              <a:tabLst>
                <a:tab pos="241300" algn="l"/>
              </a:tabLst>
            </a:pPr>
            <a:r>
              <a:rPr lang="en-US" sz="1800" spc="-5" dirty="0">
                <a:latin typeface="Verdana"/>
                <a:cs typeface="Verdana"/>
              </a:rPr>
              <a:t>Check stubs payable to someone else and check made out to QM</a:t>
            </a:r>
          </a:p>
          <a:p>
            <a:pPr marL="298450" marR="138430" indent="-285750" algn="just">
              <a:lnSpc>
                <a:spcPct val="100000"/>
              </a:lnSpc>
              <a:spcBef>
                <a:spcPts val="5"/>
              </a:spcBef>
              <a:buFont typeface="Arial" panose="020B0604020202020204" pitchFamily="34" charset="0"/>
              <a:buChar char="•"/>
              <a:tabLst>
                <a:tab pos="241300" algn="l"/>
              </a:tabLst>
            </a:pPr>
            <a:endParaRPr lang="en-US" sz="1800" spc="-5" dirty="0"/>
          </a:p>
          <a:p>
            <a:pPr marL="298450" marR="138430" indent="-285750" algn="just">
              <a:lnSpc>
                <a:spcPct val="100000"/>
              </a:lnSpc>
              <a:spcBef>
                <a:spcPts val="5"/>
              </a:spcBef>
              <a:buFont typeface="Arial" panose="020B0604020202020204" pitchFamily="34" charset="0"/>
              <a:buChar char="•"/>
              <a:tabLst>
                <a:tab pos="241300" algn="l"/>
              </a:tabLst>
            </a:pPr>
            <a:r>
              <a:rPr lang="en-US" sz="1800" spc="-5" dirty="0">
                <a:latin typeface="Verdana"/>
                <a:cs typeface="Verdana"/>
              </a:rPr>
              <a:t>Securing personal loans with a Post check</a:t>
            </a:r>
          </a:p>
          <a:p>
            <a:pPr marL="298450" marR="138430" indent="-285750" algn="just">
              <a:lnSpc>
                <a:spcPct val="100000"/>
              </a:lnSpc>
              <a:spcBef>
                <a:spcPts val="5"/>
              </a:spcBef>
              <a:buFont typeface="Arial" panose="020B0604020202020204" pitchFamily="34" charset="0"/>
              <a:buChar char="•"/>
              <a:tabLst>
                <a:tab pos="241300" algn="l"/>
              </a:tabLst>
            </a:pPr>
            <a:endParaRPr lang="en-US" sz="1800" spc="-5" dirty="0"/>
          </a:p>
          <a:p>
            <a:pPr marL="298450" marR="138430" indent="-285750" algn="just">
              <a:lnSpc>
                <a:spcPct val="100000"/>
              </a:lnSpc>
              <a:spcBef>
                <a:spcPts val="5"/>
              </a:spcBef>
              <a:buFont typeface="Arial" panose="020B0604020202020204" pitchFamily="34" charset="0"/>
              <a:buChar char="•"/>
              <a:tabLst>
                <a:tab pos="241300" algn="l"/>
              </a:tabLst>
            </a:pPr>
            <a:r>
              <a:rPr lang="en-US" sz="1800" spc="-5" dirty="0">
                <a:latin typeface="Verdana"/>
                <a:cs typeface="Verdana"/>
              </a:rPr>
              <a:t>Fake Bank statements / Fake break-ins</a:t>
            </a:r>
          </a:p>
          <a:p>
            <a:pPr marL="298450" marR="138430" indent="-285750" algn="just">
              <a:lnSpc>
                <a:spcPct val="100000"/>
              </a:lnSpc>
              <a:spcBef>
                <a:spcPts val="5"/>
              </a:spcBef>
              <a:buFont typeface="Arial" panose="020B0604020202020204" pitchFamily="34" charset="0"/>
              <a:buChar char="•"/>
              <a:tabLst>
                <a:tab pos="241300" algn="l"/>
              </a:tabLst>
            </a:pPr>
            <a:endParaRPr lang="en-US" sz="1800" spc="-5" dirty="0"/>
          </a:p>
          <a:p>
            <a:pPr marL="298450" marR="138430" indent="-285750" algn="just">
              <a:lnSpc>
                <a:spcPct val="100000"/>
              </a:lnSpc>
              <a:spcBef>
                <a:spcPts val="5"/>
              </a:spcBef>
              <a:buFont typeface="Arial" panose="020B0604020202020204" pitchFamily="34" charset="0"/>
              <a:buChar char="•"/>
              <a:tabLst>
                <a:tab pos="241300" algn="l"/>
              </a:tabLst>
            </a:pPr>
            <a:r>
              <a:rPr lang="en-US" sz="1800" spc="-5" dirty="0">
                <a:latin typeface="Verdana"/>
                <a:cs typeface="Verdana"/>
              </a:rPr>
              <a:t>Collection of dues or raffle money, but not deposited</a:t>
            </a:r>
          </a:p>
          <a:p>
            <a:pPr marL="298450" marR="138430" indent="-285750" algn="just">
              <a:lnSpc>
                <a:spcPct val="100000"/>
              </a:lnSpc>
              <a:spcBef>
                <a:spcPts val="5"/>
              </a:spcBef>
              <a:buFont typeface="Arial" panose="020B0604020202020204" pitchFamily="34" charset="0"/>
              <a:buChar char="•"/>
              <a:tabLst>
                <a:tab pos="241300" algn="l"/>
              </a:tabLst>
            </a:pPr>
            <a:endParaRPr lang="en-US" sz="1800" spc="-5" dirty="0"/>
          </a:p>
          <a:p>
            <a:pPr marL="298450" marR="138430" indent="-285750" algn="just">
              <a:lnSpc>
                <a:spcPct val="100000"/>
              </a:lnSpc>
              <a:spcBef>
                <a:spcPts val="5"/>
              </a:spcBef>
              <a:buFont typeface="Arial" panose="020B0604020202020204" pitchFamily="34" charset="0"/>
              <a:buChar char="•"/>
              <a:tabLst>
                <a:tab pos="241300" algn="l"/>
              </a:tabLst>
            </a:pPr>
            <a:r>
              <a:rPr lang="en-US" sz="1800" spc="-5" dirty="0"/>
              <a:t>Cashed Post bonds/investments, pocketed the money</a:t>
            </a:r>
          </a:p>
          <a:p>
            <a:pPr marL="298450" marR="138430" indent="-285750" algn="just">
              <a:lnSpc>
                <a:spcPct val="100000"/>
              </a:lnSpc>
              <a:spcBef>
                <a:spcPts val="5"/>
              </a:spcBef>
              <a:buFont typeface="Arial" panose="020B0604020202020204" pitchFamily="34" charset="0"/>
              <a:buChar char="•"/>
              <a:tabLst>
                <a:tab pos="241300" algn="l"/>
              </a:tabLst>
            </a:pPr>
            <a:endParaRPr lang="en-US" sz="1800" spc="-5" dirty="0">
              <a:latin typeface="Verdana"/>
              <a:cs typeface="Verdana"/>
            </a:endParaRPr>
          </a:p>
          <a:p>
            <a:pPr marL="298450" marR="138430" indent="-285750" algn="just">
              <a:lnSpc>
                <a:spcPct val="100000"/>
              </a:lnSpc>
              <a:spcBef>
                <a:spcPts val="5"/>
              </a:spcBef>
              <a:buFont typeface="Arial" panose="020B0604020202020204" pitchFamily="34" charset="0"/>
              <a:buChar char="•"/>
              <a:tabLst>
                <a:tab pos="241300" algn="l"/>
              </a:tabLst>
            </a:pPr>
            <a:r>
              <a:rPr lang="en-US" sz="1800" spc="-5" dirty="0"/>
              <a:t>Paid personal credit cards with Post funds or used Post checking account or credit card for personal use.</a:t>
            </a:r>
            <a:endParaRPr sz="1800" dirty="0"/>
          </a:p>
          <a:p>
            <a:pPr marL="241300" indent="-228600">
              <a:lnSpc>
                <a:spcPct val="100000"/>
              </a:lnSpc>
              <a:spcBef>
                <a:spcPts val="5"/>
              </a:spcBef>
              <a:buAutoNum type="alphaLcPeriod" startAt="9"/>
              <a:tabLst>
                <a:tab pos="241300" algn="l"/>
              </a:tabLst>
            </a:pPr>
            <a:endParaRPr lang="en-US" spc="-5" dirty="0"/>
          </a:p>
        </p:txBody>
      </p:sp>
      <p:sp>
        <p:nvSpPr>
          <p:cNvPr id="3" name="object 3"/>
          <p:cNvSpPr txBox="1">
            <a:spLocks noGrp="1"/>
          </p:cNvSpPr>
          <p:nvPr>
            <p:ph type="title"/>
          </p:nvPr>
        </p:nvSpPr>
        <p:spPr>
          <a:xfrm>
            <a:off x="406755" y="474511"/>
            <a:ext cx="5384445"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a:t>Audit Concerns to Watch out for</a:t>
            </a:r>
            <a:endParaRPr sz="1800" dirty="0"/>
          </a:p>
        </p:txBody>
      </p:sp>
      <p:pic>
        <p:nvPicPr>
          <p:cNvPr id="3074" name="Picture 2" descr="5 tips for tackling the risk of embezzlement | PropertyCasualty360">
            <a:extLst>
              <a:ext uri="{FF2B5EF4-FFF2-40B4-BE49-F238E27FC236}">
                <a16:creationId xmlns:a16="http://schemas.microsoft.com/office/drawing/2014/main" id="{46174BCE-9EE4-4C49-83E7-F63D853FE4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1" y="1892619"/>
            <a:ext cx="1870572" cy="13649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3182-481F-4936-8030-06051E65E4C0}"/>
              </a:ext>
            </a:extLst>
          </p:cNvPr>
          <p:cNvSpPr>
            <a:spLocks noGrp="1"/>
          </p:cNvSpPr>
          <p:nvPr>
            <p:ph type="title"/>
          </p:nvPr>
        </p:nvSpPr>
        <p:spPr>
          <a:xfrm>
            <a:off x="406755" y="469940"/>
            <a:ext cx="8330488" cy="276999"/>
          </a:xfrm>
        </p:spPr>
        <p:txBody>
          <a:bodyPr/>
          <a:lstStyle/>
          <a:p>
            <a:r>
              <a:rPr lang="en-US" sz="1800" dirty="0"/>
              <a:t>Danger Signs </a:t>
            </a:r>
          </a:p>
        </p:txBody>
      </p:sp>
      <p:sp>
        <p:nvSpPr>
          <p:cNvPr id="3" name="Text Placeholder 2">
            <a:extLst>
              <a:ext uri="{FF2B5EF4-FFF2-40B4-BE49-F238E27FC236}">
                <a16:creationId xmlns:a16="http://schemas.microsoft.com/office/drawing/2014/main" id="{AEE9D0BE-9600-4609-A7B8-1AB2E79A9C02}"/>
              </a:ext>
            </a:extLst>
          </p:cNvPr>
          <p:cNvSpPr>
            <a:spLocks noGrp="1"/>
          </p:cNvSpPr>
          <p:nvPr>
            <p:ph type="body" idx="1"/>
          </p:nvPr>
        </p:nvSpPr>
        <p:spPr>
          <a:xfrm>
            <a:off x="304800" y="897618"/>
            <a:ext cx="8534399" cy="3600986"/>
          </a:xfrm>
        </p:spPr>
        <p:txBody>
          <a:bodyPr/>
          <a:lstStyle/>
          <a:p>
            <a:pPr marL="285750" indent="-285750">
              <a:buFont typeface="Arial" panose="020B0604020202020204" pitchFamily="34" charset="0"/>
              <a:buChar char="•"/>
            </a:pPr>
            <a:r>
              <a:rPr lang="en-US" sz="1800" dirty="0"/>
              <a:t>Stalling with getting books ready</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Slowness in paying bills or delay in depositing</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Carrying large amounts of “Cash on Hand”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Incorrect information on checks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Complaints from “Members” who haven’t received ID card or magazine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Uncleared checks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Lifestyle changes of the QM</a:t>
            </a:r>
          </a:p>
        </p:txBody>
      </p:sp>
      <p:pic>
        <p:nvPicPr>
          <p:cNvPr id="4098" name="Picture 2" descr="Getting Your Membership Card ⋆ Dode Morris Post 1760">
            <a:extLst>
              <a:ext uri="{FF2B5EF4-FFF2-40B4-BE49-F238E27FC236}">
                <a16:creationId xmlns:a16="http://schemas.microsoft.com/office/drawing/2014/main" id="{655A95DE-816B-4E11-A978-9D1EE6F98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04950"/>
            <a:ext cx="2133600" cy="13316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ildly Extravagant Homes Around the World">
            <a:extLst>
              <a:ext uri="{FF2B5EF4-FFF2-40B4-BE49-F238E27FC236}">
                <a16:creationId xmlns:a16="http://schemas.microsoft.com/office/drawing/2014/main" id="{EC748F6D-72B7-4E4B-BC96-19D87AF1B4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336" y="3409950"/>
            <a:ext cx="1984375" cy="148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9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2B2C-D4EB-4FFF-88E9-274B360383F2}"/>
              </a:ext>
            </a:extLst>
          </p:cNvPr>
          <p:cNvSpPr>
            <a:spLocks noGrp="1"/>
          </p:cNvSpPr>
          <p:nvPr>
            <p:ph type="title"/>
          </p:nvPr>
        </p:nvSpPr>
        <p:spPr>
          <a:xfrm>
            <a:off x="406755" y="469940"/>
            <a:ext cx="8330488" cy="276999"/>
          </a:xfrm>
        </p:spPr>
        <p:txBody>
          <a:bodyPr/>
          <a:lstStyle/>
          <a:p>
            <a:r>
              <a:rPr lang="en-US" sz="1800" dirty="0"/>
              <a:t>Canteen Issues</a:t>
            </a:r>
          </a:p>
        </p:txBody>
      </p:sp>
      <p:sp>
        <p:nvSpPr>
          <p:cNvPr id="3" name="Text Placeholder 2">
            <a:extLst>
              <a:ext uri="{FF2B5EF4-FFF2-40B4-BE49-F238E27FC236}">
                <a16:creationId xmlns:a16="http://schemas.microsoft.com/office/drawing/2014/main" id="{C4A41854-ADC7-4CB9-8965-009B88AC862A}"/>
              </a:ext>
            </a:extLst>
          </p:cNvPr>
          <p:cNvSpPr>
            <a:spLocks noGrp="1"/>
          </p:cNvSpPr>
          <p:nvPr>
            <p:ph type="body" idx="1"/>
          </p:nvPr>
        </p:nvSpPr>
        <p:spPr>
          <a:xfrm>
            <a:off x="632592" y="1141878"/>
            <a:ext cx="7693659" cy="3600986"/>
          </a:xfrm>
        </p:spPr>
        <p:txBody>
          <a:bodyPr/>
          <a:lstStyle/>
          <a:p>
            <a:pPr marL="171450" indent="-171450">
              <a:buFont typeface="Arial" panose="020B0604020202020204" pitchFamily="34" charset="0"/>
              <a:buChar char="•"/>
            </a:pPr>
            <a:r>
              <a:rPr lang="en-US" sz="1800" dirty="0"/>
              <a:t>Padded liquor inventory</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dirty="0"/>
              <a:t>Bad or fictitious checks made out to “Cash”</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dirty="0"/>
              <a:t>Leakage of petty cash</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dirty="0"/>
              <a:t>Padded payroll</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dirty="0"/>
              <a:t>Bootlegging on the side</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dirty="0"/>
              <a:t>Kickbacks from suppliers</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dirty="0"/>
              <a:t>Gambling operations on the side</a:t>
            </a:r>
          </a:p>
        </p:txBody>
      </p:sp>
      <p:pic>
        <p:nvPicPr>
          <p:cNvPr id="5122" name="Picture 2" descr="Bad checks for good hay | Hay and Forage Magazine">
            <a:extLst>
              <a:ext uri="{FF2B5EF4-FFF2-40B4-BE49-F238E27FC236}">
                <a16:creationId xmlns:a16="http://schemas.microsoft.com/office/drawing/2014/main" id="{0F4F0F97-9639-4A99-8F79-69E1E4974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16627"/>
            <a:ext cx="3002446" cy="1381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ar Inventory Programs: Are You Leaving Money on the Table? | Bar and  Restaurant Coach">
            <a:extLst>
              <a:ext uri="{FF2B5EF4-FFF2-40B4-BE49-F238E27FC236}">
                <a16:creationId xmlns:a16="http://schemas.microsoft.com/office/drawing/2014/main" id="{5D7482C9-9CC0-4A1F-98C9-AB1200991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87069"/>
            <a:ext cx="3505200" cy="165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9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A6CA-FB0F-749A-9795-36F39F686195}"/>
              </a:ext>
            </a:extLst>
          </p:cNvPr>
          <p:cNvSpPr>
            <a:spLocks noGrp="1"/>
          </p:cNvSpPr>
          <p:nvPr>
            <p:ph type="title"/>
          </p:nvPr>
        </p:nvSpPr>
        <p:spPr>
          <a:xfrm>
            <a:off x="406755" y="469940"/>
            <a:ext cx="8330488" cy="276999"/>
          </a:xfrm>
        </p:spPr>
        <p:txBody>
          <a:bodyPr/>
          <a:lstStyle/>
          <a:p>
            <a:r>
              <a:rPr lang="en-US" sz="1800" dirty="0"/>
              <a:t>Current Legal Proceedings</a:t>
            </a:r>
          </a:p>
        </p:txBody>
      </p:sp>
      <p:sp>
        <p:nvSpPr>
          <p:cNvPr id="3" name="Text Placeholder 2">
            <a:extLst>
              <a:ext uri="{FF2B5EF4-FFF2-40B4-BE49-F238E27FC236}">
                <a16:creationId xmlns:a16="http://schemas.microsoft.com/office/drawing/2014/main" id="{E15E9199-06D0-03A1-A83C-CE3B069ECA3B}"/>
              </a:ext>
            </a:extLst>
          </p:cNvPr>
          <p:cNvSpPr>
            <a:spLocks noGrp="1"/>
          </p:cNvSpPr>
          <p:nvPr>
            <p:ph type="body" idx="1"/>
          </p:nvPr>
        </p:nvSpPr>
        <p:spPr>
          <a:xfrm>
            <a:off x="228599" y="895350"/>
            <a:ext cx="8686800" cy="5940088"/>
          </a:xfrm>
        </p:spPr>
        <p:txBody>
          <a:bodyPr/>
          <a:lstStyle/>
          <a:p>
            <a:pPr algn="l"/>
            <a:r>
              <a:rPr lang="en-US" sz="1800" i="0" dirty="0">
                <a:effectLst/>
                <a:latin typeface="Verdana" panose="020B0604030504040204" pitchFamily="34" charset="0"/>
                <a:ea typeface="Verdana" panose="020B0604030504040204" pitchFamily="34" charset="0"/>
              </a:rPr>
              <a:t>Former VFW Quartermaster Pleads Guilty to Wire Fraud / Embezzlement  April 2025</a:t>
            </a:r>
            <a:endParaRPr lang="en-US" sz="1600" i="0" dirty="0">
              <a:effectLst/>
              <a:latin typeface="Verdana" panose="020B0604030504040204" pitchFamily="34" charset="0"/>
              <a:ea typeface="Verdana" panose="020B0604030504040204" pitchFamily="34" charset="0"/>
            </a:endParaRPr>
          </a:p>
          <a:p>
            <a:pPr marL="742950" lvl="1" indent="-285750" algn="l">
              <a:buFontTx/>
              <a:buChar char="-"/>
            </a:pPr>
            <a:r>
              <a:rPr lang="en-US" sz="1600" i="0" dirty="0">
                <a:solidFill>
                  <a:schemeClr val="tx1"/>
                </a:solidFill>
                <a:effectLst/>
                <a:latin typeface="Verdana" panose="020B0604030504040204" pitchFamily="34" charset="0"/>
                <a:ea typeface="Verdana" panose="020B0604030504040204" pitchFamily="34" charset="0"/>
              </a:rPr>
              <a:t>Between 2022-2024 $1.7M in Unauthorized Withdrawals </a:t>
            </a:r>
          </a:p>
          <a:p>
            <a:pPr marL="742950" lvl="1" indent="-285750" algn="l">
              <a:buFontTx/>
              <a:buChar char="-"/>
            </a:pPr>
            <a:r>
              <a:rPr lang="en-US" sz="1600" dirty="0">
                <a:solidFill>
                  <a:schemeClr val="tx1"/>
                </a:solidFill>
                <a:latin typeface="Verdana" panose="020B0604030504040204" pitchFamily="34" charset="0"/>
                <a:ea typeface="Verdana" panose="020B0604030504040204" pitchFamily="34" charset="0"/>
              </a:rPr>
              <a:t>Falsified bank statements, accounting statements and financial records</a:t>
            </a:r>
            <a:endParaRPr lang="en-US" sz="1600" i="0" dirty="0">
              <a:solidFill>
                <a:schemeClr val="tx1"/>
              </a:solidFill>
              <a:effectLst/>
              <a:latin typeface="Verdana" panose="020B0604030504040204" pitchFamily="34" charset="0"/>
              <a:ea typeface="Verdana" panose="020B0604030504040204" pitchFamily="34" charset="0"/>
            </a:endParaRPr>
          </a:p>
          <a:p>
            <a:pPr marL="742950" lvl="1" indent="-285750" algn="l">
              <a:buFontTx/>
              <a:buChar char="-"/>
            </a:pPr>
            <a:r>
              <a:rPr lang="en-US" sz="1600" dirty="0">
                <a:solidFill>
                  <a:schemeClr val="tx1"/>
                </a:solidFill>
                <a:latin typeface="Verdana" panose="020B0604030504040204" pitchFamily="34" charset="0"/>
                <a:ea typeface="Verdana" panose="020B0604030504040204" pitchFamily="34" charset="0"/>
              </a:rPr>
              <a:t>Subject to 20 years in Prison &amp; a $250,000 fine in addition to restitution</a:t>
            </a:r>
          </a:p>
          <a:p>
            <a:pPr marL="742950" lvl="1" indent="-285750" algn="l">
              <a:buFontTx/>
              <a:buChar char="-"/>
            </a:pPr>
            <a:endParaRPr lang="en-US" sz="1600" dirty="0">
              <a:solidFill>
                <a:schemeClr val="tx1"/>
              </a:solidFill>
              <a:latin typeface="Verdana" panose="020B0604030504040204" pitchFamily="34" charset="0"/>
              <a:ea typeface="Verdana" panose="020B0604030504040204" pitchFamily="34" charset="0"/>
            </a:endParaRPr>
          </a:p>
          <a:p>
            <a:pPr algn="l"/>
            <a:r>
              <a:rPr lang="en-US" sz="1800" i="0" dirty="0">
                <a:effectLst/>
                <a:latin typeface="Verdana" panose="020B0604030504040204" pitchFamily="34" charset="0"/>
                <a:ea typeface="Verdana" panose="020B0604030504040204" pitchFamily="34" charset="0"/>
              </a:rPr>
              <a:t>Former Quartermaster Indicted in Theft From Central Ohio VFW Post</a:t>
            </a:r>
          </a:p>
          <a:p>
            <a:pPr algn="l"/>
            <a:r>
              <a:rPr lang="en-US" sz="1800" i="0" dirty="0">
                <a:effectLst/>
                <a:latin typeface="Verdana" panose="020B0604030504040204" pitchFamily="34" charset="0"/>
                <a:ea typeface="Verdana" panose="020B0604030504040204" pitchFamily="34" charset="0"/>
              </a:rPr>
              <a:t>March 2024</a:t>
            </a:r>
            <a:endParaRPr lang="en-US" sz="1600" i="0" dirty="0">
              <a:effectLst/>
              <a:latin typeface="Verdana" panose="020B0604030504040204" pitchFamily="34" charset="0"/>
              <a:ea typeface="Verdana" panose="020B0604030504040204" pitchFamily="34" charset="0"/>
            </a:endParaRPr>
          </a:p>
          <a:p>
            <a:pPr marL="742950" lvl="1" indent="-285750" algn="l">
              <a:buFontTx/>
              <a:buChar char="-"/>
            </a:pPr>
            <a:r>
              <a:rPr lang="en-US" sz="1600" i="0" dirty="0">
                <a:solidFill>
                  <a:schemeClr val="tx1"/>
                </a:solidFill>
                <a:effectLst/>
                <a:latin typeface="Verdana" panose="020B0604030504040204" pitchFamily="34" charset="0"/>
                <a:ea typeface="Verdana" panose="020B0604030504040204" pitchFamily="34" charset="0"/>
              </a:rPr>
              <a:t>Check Writing Scheme - $35,000 (memo “Helping Veterans in Need”)</a:t>
            </a:r>
          </a:p>
          <a:p>
            <a:pPr marL="742950" lvl="1" indent="-285750" algn="l">
              <a:buFontTx/>
              <a:buChar char="-"/>
            </a:pPr>
            <a:r>
              <a:rPr lang="en-US" sz="1600" dirty="0">
                <a:solidFill>
                  <a:schemeClr val="tx1"/>
                </a:solidFill>
                <a:latin typeface="Verdana" panose="020B0604030504040204" pitchFamily="34" charset="0"/>
                <a:ea typeface="Verdana" panose="020B0604030504040204" pitchFamily="34" charset="0"/>
              </a:rPr>
              <a:t>Federal Indictment. Theft occurred over the period of two years</a:t>
            </a:r>
          </a:p>
          <a:p>
            <a:pPr algn="l"/>
            <a:endParaRPr lang="en-US" sz="1800" i="0" dirty="0">
              <a:effectLst/>
              <a:latin typeface="Verdana" panose="020B0604030504040204" pitchFamily="34" charset="0"/>
              <a:ea typeface="Verdana" panose="020B0604030504040204" pitchFamily="34" charset="0"/>
            </a:endParaRPr>
          </a:p>
          <a:p>
            <a:pPr algn="l"/>
            <a:r>
              <a:rPr lang="en-US" sz="1800" dirty="0">
                <a:latin typeface="Verdana" panose="020B0604030504040204" pitchFamily="34" charset="0"/>
                <a:ea typeface="Verdana" panose="020B0604030504040204" pitchFamily="34" charset="0"/>
              </a:rPr>
              <a:t>VFW ‘Secretary/Treasurer’ Charged with Theft</a:t>
            </a:r>
          </a:p>
          <a:p>
            <a:pPr algn="l"/>
            <a:r>
              <a:rPr lang="en-US" sz="1800" i="0" dirty="0">
                <a:effectLst/>
                <a:latin typeface="Verdana" panose="020B0604030504040204" pitchFamily="34" charset="0"/>
                <a:ea typeface="Verdana" panose="020B0604030504040204" pitchFamily="34" charset="0"/>
              </a:rPr>
              <a:t>April 2024</a:t>
            </a:r>
          </a:p>
          <a:p>
            <a:pPr marL="742950" lvl="1" indent="-285750" algn="l">
              <a:buFontTx/>
              <a:buChar char="-"/>
            </a:pPr>
            <a:r>
              <a:rPr lang="en-US" sz="1600" i="0" dirty="0">
                <a:solidFill>
                  <a:schemeClr val="tx1"/>
                </a:solidFill>
                <a:effectLst/>
                <a:latin typeface="Verdana" panose="020B0604030504040204" pitchFamily="34" charset="0"/>
                <a:ea typeface="Verdana" panose="020B0604030504040204" pitchFamily="34" charset="0"/>
              </a:rPr>
              <a:t>Post Credit Card for Personal Use - $12,000 </a:t>
            </a:r>
          </a:p>
          <a:p>
            <a:pPr marL="742950" lvl="1" indent="-285750" algn="l">
              <a:buFontTx/>
              <a:buChar char="-"/>
            </a:pPr>
            <a:r>
              <a:rPr lang="en-US" sz="1600" dirty="0">
                <a:solidFill>
                  <a:schemeClr val="tx1"/>
                </a:solidFill>
                <a:latin typeface="Verdana" panose="020B0604030504040204" pitchFamily="34" charset="0"/>
                <a:ea typeface="Verdana" panose="020B0604030504040204" pitchFamily="34" charset="0"/>
              </a:rPr>
              <a:t>Plane Tickets, Hardware Store Purchases, Vehicle Registration over the span of seven (7) months</a:t>
            </a:r>
          </a:p>
          <a:p>
            <a:pPr algn="l"/>
            <a:endParaRPr lang="en-US" sz="1600" i="0" dirty="0">
              <a:effectLst/>
              <a:latin typeface="Verdana" panose="020B0604030504040204" pitchFamily="34" charset="0"/>
              <a:ea typeface="Verdana" panose="020B0604030504040204" pitchFamily="34" charset="0"/>
            </a:endParaRPr>
          </a:p>
          <a:p>
            <a:pPr algn="l"/>
            <a:endParaRPr lang="en-US" sz="1800" i="0" dirty="0">
              <a:effectLst/>
              <a:latin typeface="Verdana" panose="020B0604030504040204" pitchFamily="34" charset="0"/>
              <a:ea typeface="Verdana" panose="020B0604030504040204" pitchFamily="34" charset="0"/>
            </a:endParaRPr>
          </a:p>
          <a:p>
            <a:pPr algn="l"/>
            <a:endParaRPr lang="en-US" sz="1000" dirty="0">
              <a:latin typeface="Verdana" panose="020B0604030504040204" pitchFamily="34" charset="0"/>
              <a:ea typeface="Verdana" panose="020B0604030504040204" pitchFamily="34" charset="0"/>
            </a:endParaRPr>
          </a:p>
          <a:p>
            <a:pPr marL="285750" indent="-285750" algn="l">
              <a:buFontTx/>
              <a:buChar char="-"/>
            </a:pPr>
            <a:endParaRPr lang="en-US" sz="1800" i="0" dirty="0">
              <a:effectLst/>
              <a:latin typeface="Verdana" panose="020B0604030504040204" pitchFamily="34" charset="0"/>
              <a:ea typeface="Verdana" panose="020B0604030504040204" pitchFamily="34" charset="0"/>
            </a:endParaRPr>
          </a:p>
          <a:p>
            <a:pPr algn="l"/>
            <a:endParaRPr lang="en-US" sz="1800" i="0" dirty="0">
              <a:effectLst/>
              <a:latin typeface="Verdana" panose="020B0604030504040204" pitchFamily="34" charset="0"/>
              <a:ea typeface="Verdana" panose="020B0604030504040204" pitchFamily="34" charset="0"/>
            </a:endParaRPr>
          </a:p>
          <a:p>
            <a:pPr marL="285750" indent="-285750" algn="l">
              <a:buFontTx/>
              <a:buChar char="-"/>
            </a:pPr>
            <a:endParaRPr lang="en-US" sz="1800" i="0" dirty="0">
              <a:effectLst/>
              <a:latin typeface="Verdana" panose="020B0604030504040204" pitchFamily="34" charset="0"/>
              <a:ea typeface="Verdana" panose="020B0604030504040204" pitchFamily="34" charset="0"/>
            </a:endParaRPr>
          </a:p>
          <a:p>
            <a:endParaRPr lang="en-US"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4226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EFBB-16C7-4AEC-80AE-459EC54C1626}"/>
              </a:ext>
            </a:extLst>
          </p:cNvPr>
          <p:cNvSpPr>
            <a:spLocks noGrp="1"/>
          </p:cNvSpPr>
          <p:nvPr>
            <p:ph type="title"/>
          </p:nvPr>
        </p:nvSpPr>
        <p:spPr>
          <a:xfrm>
            <a:off x="406755" y="469940"/>
            <a:ext cx="8330488" cy="276999"/>
          </a:xfrm>
        </p:spPr>
        <p:txBody>
          <a:bodyPr/>
          <a:lstStyle/>
          <a:p>
            <a:r>
              <a:rPr lang="en-US" sz="1800" dirty="0"/>
              <a:t>Complete Audit of Club Operations</a:t>
            </a:r>
          </a:p>
        </p:txBody>
      </p:sp>
      <p:sp>
        <p:nvSpPr>
          <p:cNvPr id="3" name="Text Placeholder 2">
            <a:extLst>
              <a:ext uri="{FF2B5EF4-FFF2-40B4-BE49-F238E27FC236}">
                <a16:creationId xmlns:a16="http://schemas.microsoft.com/office/drawing/2014/main" id="{6D46DEF4-A01E-4921-BD70-5185F7F15CD2}"/>
              </a:ext>
            </a:extLst>
          </p:cNvPr>
          <p:cNvSpPr>
            <a:spLocks noGrp="1"/>
          </p:cNvSpPr>
          <p:nvPr>
            <p:ph type="body" idx="1"/>
          </p:nvPr>
        </p:nvSpPr>
        <p:spPr>
          <a:xfrm>
            <a:off x="632592" y="1141878"/>
            <a:ext cx="7693659" cy="3600986"/>
          </a:xfrm>
        </p:spPr>
        <p:txBody>
          <a:bodyPr/>
          <a:lstStyle/>
          <a:p>
            <a:pPr marL="285750" indent="-285750">
              <a:buFont typeface="Arial" panose="020B0604020202020204" pitchFamily="34" charset="0"/>
              <a:buChar char="•"/>
            </a:pPr>
            <a:r>
              <a:rPr lang="en-US" sz="1800" dirty="0"/>
              <a:t>Regular, monthly inventory taken by House Committee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Dated cash register tapes for each day (POS printout)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Day sheet of bar sales for each day</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Check stubs, cancelled checks, bank statements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Receipts for all bills paid in cash</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Records of all stock purchases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Accounting for income from all non-bar sources</a:t>
            </a:r>
          </a:p>
        </p:txBody>
      </p:sp>
      <p:pic>
        <p:nvPicPr>
          <p:cNvPr id="7172" name="Picture 4" descr="Handle With Care: Are Cash Register Receipts Giving You and Your Cashier A  Dose Of BPA? | Toxic-Free Future">
            <a:extLst>
              <a:ext uri="{FF2B5EF4-FFF2-40B4-BE49-F238E27FC236}">
                <a16:creationId xmlns:a16="http://schemas.microsoft.com/office/drawing/2014/main" id="{38B20F7F-3B0A-457C-A8B3-9FB36A76A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105150"/>
            <a:ext cx="2495550" cy="145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18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3AE43-9967-4BA0-A021-99B642989390}"/>
              </a:ext>
            </a:extLst>
          </p:cNvPr>
          <p:cNvSpPr>
            <a:spLocks noGrp="1"/>
          </p:cNvSpPr>
          <p:nvPr>
            <p:ph type="body" idx="1"/>
          </p:nvPr>
        </p:nvSpPr>
        <p:spPr>
          <a:xfrm>
            <a:off x="632592" y="1141878"/>
            <a:ext cx="7693659" cy="3046988"/>
          </a:xfrm>
        </p:spPr>
        <p:txBody>
          <a:bodyPr/>
          <a:lstStyle/>
          <a:p>
            <a:pPr marL="285750" indent="-285750">
              <a:buFont typeface="Arial" panose="020B0604020202020204" pitchFamily="34" charset="0"/>
              <a:buChar char="•"/>
            </a:pPr>
            <a:r>
              <a:rPr lang="en-US" sz="1800" dirty="0"/>
              <a:t>Completed federal and state payroll tax forms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Payroll records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All licenses and permits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All bills and vouchers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List of unpaid bills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Other records as necessary</a:t>
            </a:r>
          </a:p>
        </p:txBody>
      </p:sp>
      <p:pic>
        <p:nvPicPr>
          <p:cNvPr id="6146" name="Picture 2" descr="Posting of License and License Conditions | Alcoholic Beverage Control">
            <a:extLst>
              <a:ext uri="{FF2B5EF4-FFF2-40B4-BE49-F238E27FC236}">
                <a16:creationId xmlns:a16="http://schemas.microsoft.com/office/drawing/2014/main" id="{22A19649-F9A6-4F30-8A61-7A0262DF7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657350"/>
            <a:ext cx="223837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B27D2AC-DB3E-C6A4-C7B9-A51AB0BA24D7}"/>
              </a:ext>
            </a:extLst>
          </p:cNvPr>
          <p:cNvSpPr>
            <a:spLocks noGrp="1"/>
          </p:cNvSpPr>
          <p:nvPr>
            <p:ph type="title"/>
          </p:nvPr>
        </p:nvSpPr>
        <p:spPr>
          <a:xfrm>
            <a:off x="406755" y="469940"/>
            <a:ext cx="8330488" cy="276999"/>
          </a:xfrm>
        </p:spPr>
        <p:txBody>
          <a:bodyPr/>
          <a:lstStyle/>
          <a:p>
            <a:r>
              <a:rPr lang="en-US" sz="1800" dirty="0"/>
              <a:t>Complete Audit of Club Operations (Cont.)</a:t>
            </a:r>
          </a:p>
        </p:txBody>
      </p:sp>
    </p:spTree>
    <p:extLst>
      <p:ext uri="{BB962C8B-B14F-4D97-AF65-F5344CB8AC3E}">
        <p14:creationId xmlns:p14="http://schemas.microsoft.com/office/powerpoint/2010/main" val="168643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1240</TotalTime>
  <Words>1103</Words>
  <Application>Microsoft Office PowerPoint</Application>
  <PresentationFormat>On-screen Show (16:9)</PresentationFormat>
  <Paragraphs>183</Paragraphs>
  <Slides>26</Slides>
  <Notes>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Verdana</vt:lpstr>
      <vt:lpstr>Office Theme</vt:lpstr>
      <vt:lpstr>Veterans of Foreign Wars Department of California VFW Mighty 1st District  POST TRUSTEE</vt:lpstr>
      <vt:lpstr>What is a Post Trustee?</vt:lpstr>
      <vt:lpstr>Duties of the Post Trustee</vt:lpstr>
      <vt:lpstr>Audit Concerns to Watch out for</vt:lpstr>
      <vt:lpstr>Danger Signs </vt:lpstr>
      <vt:lpstr>Canteen Issues</vt:lpstr>
      <vt:lpstr>Current Legal Proceedings</vt:lpstr>
      <vt:lpstr>Complete Audit of Club Operations</vt:lpstr>
      <vt:lpstr>Complete Audit of Club Operations (Cont.)</vt:lpstr>
      <vt:lpstr>Completing the Quarterly Report of Audit</vt:lpstr>
      <vt:lpstr>PowerPoint Presentation</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Example of a “Good” Quarterly Audit</vt:lpstr>
      <vt:lpstr>PowerPoint Presentation</vt:lpstr>
      <vt:lpstr>Summary</vt:lpstr>
      <vt:lpstr>Questions</vt:lpstr>
      <vt:lpstr>SOI Instructor Points of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Segundo</dc:creator>
  <cp:lastModifiedBy>DJ Henshaw</cp:lastModifiedBy>
  <cp:revision>50</cp:revision>
  <cp:lastPrinted>2021-08-20T15:33:53Z</cp:lastPrinted>
  <dcterms:created xsi:type="dcterms:W3CDTF">2020-08-25T03:43:39Z</dcterms:created>
  <dcterms:modified xsi:type="dcterms:W3CDTF">2025-08-26T04:04:20Z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2020-08-19T00:00:00Z</vt:filetime>
  </property>
  <property fmtid="{D5CDD505-2E9C-101B-9397-08002B2CF9AE}" pid="3" name="Creator">
    <vt:lpwstr>Acrobat PDFMaker 20 for PowerPoint</vt:lpwstr>
  </property>
  <property fmtid="{D5CDD505-2E9C-101B-9397-08002B2CF9AE}" pid="4" name="LastSaved">
    <vt:filetime>2020-08-25T00:00:00Z</vt:filetime>
  </property>
</Properties>
</file>