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99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9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9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52727"/>
            <a:ext cx="9144000" cy="5605780"/>
          </a:xfrm>
          <a:custGeom>
            <a:avLst/>
            <a:gdLst/>
            <a:ahLst/>
            <a:cxnLst/>
            <a:rect l="l" t="t" r="r" b="b"/>
            <a:pathLst>
              <a:path w="9144000" h="5605780">
                <a:moveTo>
                  <a:pt x="9144000" y="0"/>
                </a:moveTo>
                <a:lnTo>
                  <a:pt x="0" y="0"/>
                </a:lnTo>
                <a:lnTo>
                  <a:pt x="0" y="5605272"/>
                </a:lnTo>
                <a:lnTo>
                  <a:pt x="9144000" y="5605272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24358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97802" y="273850"/>
            <a:ext cx="1977517" cy="69198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003" y="7620"/>
            <a:ext cx="2102358" cy="91211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003" y="446532"/>
            <a:ext cx="5602986" cy="9121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9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3693971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59022" y="628095"/>
            <a:ext cx="3489958" cy="121721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52727"/>
            <a:ext cx="9144000" cy="5605780"/>
          </a:xfrm>
          <a:custGeom>
            <a:avLst/>
            <a:gdLst/>
            <a:ahLst/>
            <a:cxnLst/>
            <a:rect l="l" t="t" r="r" b="b"/>
            <a:pathLst>
              <a:path w="9144000" h="5605780">
                <a:moveTo>
                  <a:pt x="9144000" y="0"/>
                </a:moveTo>
                <a:lnTo>
                  <a:pt x="0" y="0"/>
                </a:lnTo>
                <a:lnTo>
                  <a:pt x="0" y="5605272"/>
                </a:lnTo>
                <a:lnTo>
                  <a:pt x="9144000" y="5605272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24358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797802" y="273850"/>
            <a:ext cx="1977517" cy="6919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3928" y="112902"/>
            <a:ext cx="5767070" cy="953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99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542" y="1388490"/>
            <a:ext cx="7724775" cy="4679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240394" y="6445541"/>
            <a:ext cx="2343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8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9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20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21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2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23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hyperlink" Target="mailto:kuta@vfwca.org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856482" y="3015488"/>
            <a:ext cx="390588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0855" marR="5080" indent="-478790">
              <a:lnSpc>
                <a:spcPct val="100000"/>
              </a:lnSpc>
              <a:spcBef>
                <a:spcPts val="100"/>
              </a:spcBef>
            </a:pPr>
            <a:r>
              <a:rPr dirty="0" sz="3600" spc="-60" b="1">
                <a:latin typeface="Arial"/>
                <a:cs typeface="Arial"/>
              </a:rPr>
              <a:t>PARLIAMENTARY </a:t>
            </a:r>
            <a:r>
              <a:rPr dirty="0" sz="3600" spc="-10" b="1">
                <a:latin typeface="Arial"/>
                <a:cs typeface="Arial"/>
              </a:rPr>
              <a:t>PROCEDURE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161792" y="4682197"/>
            <a:ext cx="5549900" cy="83121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3873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05"/>
              </a:spcBef>
            </a:pPr>
            <a:r>
              <a:rPr dirty="0" sz="2400" spc="-10">
                <a:latin typeface="Arial"/>
                <a:cs typeface="Arial"/>
              </a:rPr>
              <a:t>David</a:t>
            </a:r>
            <a:r>
              <a:rPr dirty="0" sz="2400" spc="-1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A.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Kuta</a:t>
            </a:r>
            <a:endParaRPr sz="24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State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Senior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Vice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Commander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(24-</a:t>
            </a:r>
            <a:r>
              <a:rPr dirty="0" sz="2400" spc="-25">
                <a:latin typeface="Arial"/>
                <a:cs typeface="Arial"/>
              </a:rPr>
              <a:t>25)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3" y="227075"/>
            <a:ext cx="5252466" cy="91211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21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Taking</a:t>
            </a:r>
            <a:r>
              <a:rPr dirty="0" spc="-100"/>
              <a:t> </a:t>
            </a:r>
            <a:r>
              <a:rPr dirty="0"/>
              <a:t>Care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70"/>
              <a:t> </a:t>
            </a:r>
            <a:r>
              <a:rPr dirty="0" spc="-10"/>
              <a:t>Business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marL="12700" marR="381635">
              <a:lnSpc>
                <a:spcPts val="2160"/>
              </a:lnSpc>
              <a:spcBef>
                <a:spcPts val="375"/>
              </a:spcBef>
            </a:pPr>
            <a:r>
              <a:rPr dirty="0"/>
              <a:t>Once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agenda,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20"/>
              <a:t> </a:t>
            </a:r>
            <a:r>
              <a:rPr dirty="0"/>
              <a:t>order</a:t>
            </a:r>
            <a:r>
              <a:rPr dirty="0" spc="-35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business,</a:t>
            </a:r>
            <a:r>
              <a:rPr dirty="0" spc="-45"/>
              <a:t> </a:t>
            </a:r>
            <a:r>
              <a:rPr dirty="0"/>
              <a:t>has</a:t>
            </a:r>
            <a:r>
              <a:rPr dirty="0" spc="-15"/>
              <a:t> </a:t>
            </a:r>
            <a:r>
              <a:rPr dirty="0"/>
              <a:t>been</a:t>
            </a:r>
            <a:r>
              <a:rPr dirty="0" spc="-20"/>
              <a:t> </a:t>
            </a:r>
            <a:r>
              <a:rPr dirty="0"/>
              <a:t>adopted</a:t>
            </a:r>
            <a:r>
              <a:rPr dirty="0" spc="-45"/>
              <a:t> </a:t>
            </a:r>
            <a:r>
              <a:rPr dirty="0" spc="-25"/>
              <a:t>the </a:t>
            </a:r>
            <a:r>
              <a:rPr dirty="0"/>
              <a:t>business</a:t>
            </a:r>
            <a:r>
              <a:rPr dirty="0" spc="-50"/>
              <a:t> </a:t>
            </a:r>
            <a:r>
              <a:rPr dirty="0"/>
              <a:t>within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agenda</a:t>
            </a:r>
            <a:r>
              <a:rPr dirty="0" spc="-40"/>
              <a:t> </a:t>
            </a:r>
            <a:r>
              <a:rPr dirty="0"/>
              <a:t>may</a:t>
            </a:r>
            <a:r>
              <a:rPr dirty="0" spc="-25"/>
              <a:t> </a:t>
            </a:r>
            <a:r>
              <a:rPr dirty="0"/>
              <a:t>be</a:t>
            </a:r>
            <a:r>
              <a:rPr dirty="0" spc="-30"/>
              <a:t> </a:t>
            </a:r>
            <a:r>
              <a:rPr dirty="0"/>
              <a:t>taken</a:t>
            </a:r>
            <a:r>
              <a:rPr dirty="0" spc="-40"/>
              <a:t> </a:t>
            </a:r>
            <a:r>
              <a:rPr dirty="0"/>
              <a:t>up</a:t>
            </a:r>
            <a:r>
              <a:rPr dirty="0" spc="-30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moved</a:t>
            </a:r>
            <a:r>
              <a:rPr dirty="0" spc="-35"/>
              <a:t> </a:t>
            </a:r>
            <a:r>
              <a:rPr dirty="0" spc="-10"/>
              <a:t>forward.</a:t>
            </a:r>
          </a:p>
          <a:p>
            <a:pPr marL="12700" marR="5080">
              <a:lnSpc>
                <a:spcPts val="2160"/>
              </a:lnSpc>
              <a:spcBef>
                <a:spcPts val="2005"/>
              </a:spcBef>
            </a:pPr>
            <a:r>
              <a:rPr dirty="0"/>
              <a:t>The</a:t>
            </a:r>
            <a:r>
              <a:rPr dirty="0" spc="-25"/>
              <a:t> </a:t>
            </a:r>
            <a:r>
              <a:rPr dirty="0"/>
              <a:t>business</a:t>
            </a:r>
            <a:r>
              <a:rPr dirty="0" spc="-35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meeting</a:t>
            </a:r>
            <a:r>
              <a:rPr dirty="0" spc="-30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/>
              <a:t>carried</a:t>
            </a:r>
            <a:r>
              <a:rPr dirty="0" spc="-45"/>
              <a:t> </a:t>
            </a:r>
            <a:r>
              <a:rPr dirty="0"/>
              <a:t>forward</a:t>
            </a:r>
            <a:r>
              <a:rPr dirty="0" spc="-50"/>
              <a:t> </a:t>
            </a:r>
            <a:r>
              <a:rPr dirty="0"/>
              <a:t>by</a:t>
            </a:r>
            <a:r>
              <a:rPr dirty="0" spc="-20"/>
              <a:t> </a:t>
            </a:r>
            <a:r>
              <a:rPr dirty="0"/>
              <a:t>motions.</a:t>
            </a:r>
            <a:r>
              <a:rPr dirty="0" spc="-75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 spc="-10"/>
              <a:t>object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all</a:t>
            </a:r>
            <a:r>
              <a:rPr dirty="0" spc="-5"/>
              <a:t> </a:t>
            </a:r>
            <a:r>
              <a:rPr dirty="0"/>
              <a:t>motions</a:t>
            </a:r>
            <a:r>
              <a:rPr dirty="0" spc="-30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take</a:t>
            </a:r>
            <a:r>
              <a:rPr dirty="0" spc="-20"/>
              <a:t> </a:t>
            </a:r>
            <a:r>
              <a:rPr dirty="0"/>
              <a:t>up</a:t>
            </a:r>
            <a:r>
              <a:rPr dirty="0" spc="-25"/>
              <a:t> </a:t>
            </a:r>
            <a:r>
              <a:rPr dirty="0"/>
              <a:t>one</a:t>
            </a:r>
            <a:r>
              <a:rPr dirty="0" spc="-25"/>
              <a:t> </a:t>
            </a:r>
            <a:r>
              <a:rPr dirty="0"/>
              <a:t>item</a:t>
            </a:r>
            <a:r>
              <a:rPr dirty="0" spc="-30"/>
              <a:t> </a:t>
            </a:r>
            <a:r>
              <a:rPr dirty="0"/>
              <a:t>at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time</a:t>
            </a:r>
            <a:r>
              <a:rPr dirty="0" spc="-5"/>
              <a:t> </a:t>
            </a:r>
            <a:r>
              <a:rPr dirty="0"/>
              <a:t>and</a:t>
            </a:r>
            <a:r>
              <a:rPr dirty="0" spc="-40"/>
              <a:t> </a:t>
            </a:r>
            <a:r>
              <a:rPr dirty="0"/>
              <a:t>move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 spc="-10"/>
              <a:t>business </a:t>
            </a:r>
            <a:r>
              <a:rPr dirty="0"/>
              <a:t>forward</a:t>
            </a:r>
            <a:r>
              <a:rPr dirty="0" spc="-55"/>
              <a:t> </a:t>
            </a:r>
            <a:r>
              <a:rPr dirty="0"/>
              <a:t>by</a:t>
            </a:r>
            <a:r>
              <a:rPr dirty="0" spc="-20"/>
              <a:t> </a:t>
            </a:r>
            <a:r>
              <a:rPr dirty="0"/>
              <a:t>disposing</a:t>
            </a:r>
            <a:r>
              <a:rPr dirty="0" spc="-35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each</a:t>
            </a:r>
            <a:r>
              <a:rPr dirty="0" spc="-30"/>
              <a:t> </a:t>
            </a:r>
            <a:r>
              <a:rPr dirty="0"/>
              <a:t>item</a:t>
            </a:r>
            <a:r>
              <a:rPr dirty="0" spc="-35"/>
              <a:t> </a:t>
            </a:r>
            <a:r>
              <a:rPr dirty="0"/>
              <a:t>in</a:t>
            </a:r>
            <a:r>
              <a:rPr dirty="0" spc="-10"/>
              <a:t> </a:t>
            </a:r>
            <a:r>
              <a:rPr dirty="0"/>
              <a:t>an</a:t>
            </a:r>
            <a:r>
              <a:rPr dirty="0" spc="-30"/>
              <a:t> </a:t>
            </a:r>
            <a:r>
              <a:rPr dirty="0"/>
              <a:t>orderly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 spc="-10"/>
              <a:t>democratic manner.</a:t>
            </a:r>
          </a:p>
          <a:p>
            <a:pPr marL="12700" marR="56515">
              <a:lnSpc>
                <a:spcPct val="90000"/>
              </a:lnSpc>
              <a:spcBef>
                <a:spcPts val="1960"/>
              </a:spcBef>
            </a:pPr>
            <a:r>
              <a:rPr dirty="0"/>
              <a:t>No</a:t>
            </a:r>
            <a:r>
              <a:rPr dirty="0" spc="-35"/>
              <a:t> </a:t>
            </a:r>
            <a:r>
              <a:rPr dirty="0"/>
              <a:t>member</a:t>
            </a:r>
            <a:r>
              <a:rPr dirty="0" spc="-45"/>
              <a:t> </a:t>
            </a:r>
            <a:r>
              <a:rPr dirty="0"/>
              <a:t>shall</a:t>
            </a:r>
            <a:r>
              <a:rPr dirty="0" spc="-35"/>
              <a:t> </a:t>
            </a:r>
            <a:r>
              <a:rPr dirty="0"/>
              <a:t>in</a:t>
            </a:r>
            <a:r>
              <a:rPr dirty="0" spc="-25"/>
              <a:t> </a:t>
            </a:r>
            <a:r>
              <a:rPr dirty="0"/>
              <a:t>debate</a:t>
            </a:r>
            <a:r>
              <a:rPr dirty="0" spc="-55"/>
              <a:t> </a:t>
            </a:r>
            <a:r>
              <a:rPr dirty="0"/>
              <a:t>impeach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45"/>
              <a:t> </a:t>
            </a:r>
            <a:r>
              <a:rPr dirty="0"/>
              <a:t>motives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/>
              <a:t>fellow</a:t>
            </a:r>
            <a:r>
              <a:rPr dirty="0" spc="-25"/>
              <a:t> </a:t>
            </a:r>
            <a:r>
              <a:rPr dirty="0" spc="-10"/>
              <a:t>member </a:t>
            </a:r>
            <a:r>
              <a:rPr dirty="0"/>
              <a:t>or</a:t>
            </a:r>
            <a:r>
              <a:rPr dirty="0" spc="-25"/>
              <a:t> </a:t>
            </a:r>
            <a:r>
              <a:rPr dirty="0"/>
              <a:t>treat</a:t>
            </a:r>
            <a:r>
              <a:rPr dirty="0" spc="-40"/>
              <a:t> </a:t>
            </a:r>
            <a:r>
              <a:rPr dirty="0"/>
              <a:t>them</a:t>
            </a:r>
            <a:r>
              <a:rPr dirty="0" spc="-45"/>
              <a:t> </a:t>
            </a:r>
            <a:r>
              <a:rPr dirty="0"/>
              <a:t>with</a:t>
            </a:r>
            <a:r>
              <a:rPr dirty="0" spc="-5"/>
              <a:t> </a:t>
            </a:r>
            <a:r>
              <a:rPr dirty="0"/>
              <a:t>disrespect.</a:t>
            </a:r>
            <a:r>
              <a:rPr dirty="0" spc="-75"/>
              <a:t> </a:t>
            </a:r>
            <a:r>
              <a:rPr dirty="0"/>
              <a:t>Members</a:t>
            </a:r>
            <a:r>
              <a:rPr dirty="0" spc="-40"/>
              <a:t> </a:t>
            </a:r>
            <a:r>
              <a:rPr dirty="0"/>
              <a:t>shall</a:t>
            </a:r>
            <a:r>
              <a:rPr dirty="0" spc="-30"/>
              <a:t> </a:t>
            </a:r>
            <a:r>
              <a:rPr dirty="0"/>
              <a:t>avoid</a:t>
            </a:r>
            <a:r>
              <a:rPr dirty="0" spc="-10"/>
              <a:t> </a:t>
            </a:r>
            <a:r>
              <a:rPr dirty="0"/>
              <a:t>personal</a:t>
            </a:r>
            <a:r>
              <a:rPr dirty="0" spc="-35"/>
              <a:t> </a:t>
            </a:r>
            <a:r>
              <a:rPr dirty="0" spc="-10"/>
              <a:t>attacks </a:t>
            </a:r>
            <a:r>
              <a:rPr dirty="0"/>
              <a:t>and</a:t>
            </a:r>
            <a:r>
              <a:rPr dirty="0" spc="-40"/>
              <a:t> </a:t>
            </a:r>
            <a:r>
              <a:rPr dirty="0"/>
              <a:t>unbecoming</a:t>
            </a:r>
            <a:r>
              <a:rPr dirty="0" spc="-50"/>
              <a:t> </a:t>
            </a:r>
            <a:r>
              <a:rPr dirty="0"/>
              <a:t>speech.</a:t>
            </a:r>
            <a:r>
              <a:rPr dirty="0" spc="-155"/>
              <a:t> </a:t>
            </a:r>
            <a:r>
              <a:rPr dirty="0"/>
              <a:t>A</a:t>
            </a:r>
            <a:r>
              <a:rPr dirty="0" spc="-125"/>
              <a:t> </a:t>
            </a:r>
            <a:r>
              <a:rPr dirty="0"/>
              <a:t>member</a:t>
            </a:r>
            <a:r>
              <a:rPr dirty="0" spc="-45"/>
              <a:t> </a:t>
            </a:r>
            <a:r>
              <a:rPr dirty="0"/>
              <a:t>shall</a:t>
            </a:r>
            <a:r>
              <a:rPr dirty="0" spc="-10"/>
              <a:t> </a:t>
            </a:r>
            <a:r>
              <a:rPr dirty="0"/>
              <a:t>not</a:t>
            </a:r>
            <a:r>
              <a:rPr dirty="0" spc="-40"/>
              <a:t> </a:t>
            </a:r>
            <a:r>
              <a:rPr dirty="0"/>
              <a:t>pass</a:t>
            </a:r>
            <a:r>
              <a:rPr dirty="0" spc="-35"/>
              <a:t> </a:t>
            </a:r>
            <a:r>
              <a:rPr dirty="0"/>
              <a:t>between</a:t>
            </a:r>
            <a:r>
              <a:rPr dirty="0" spc="-40"/>
              <a:t> </a:t>
            </a:r>
            <a:r>
              <a:rPr dirty="0" spc="-25"/>
              <a:t>the </a:t>
            </a:r>
            <a:r>
              <a:rPr dirty="0"/>
              <a:t>speaker</a:t>
            </a:r>
            <a:r>
              <a:rPr dirty="0" spc="-60"/>
              <a:t> </a:t>
            </a:r>
            <a:r>
              <a:rPr dirty="0"/>
              <a:t>and</a:t>
            </a:r>
            <a:r>
              <a:rPr dirty="0" spc="-4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 spc="-10"/>
              <a:t>chair.</a:t>
            </a:r>
            <a:r>
              <a:rPr dirty="0" spc="-50"/>
              <a:t> </a:t>
            </a:r>
            <a:r>
              <a:rPr dirty="0"/>
              <a:t>Disruptive</a:t>
            </a:r>
            <a:r>
              <a:rPr dirty="0" spc="-50"/>
              <a:t> </a:t>
            </a:r>
            <a:r>
              <a:rPr dirty="0"/>
              <a:t>conduct</a:t>
            </a:r>
            <a:r>
              <a:rPr dirty="0" spc="-60"/>
              <a:t> </a:t>
            </a:r>
            <a:r>
              <a:rPr dirty="0"/>
              <a:t>shall</a:t>
            </a:r>
            <a:r>
              <a:rPr dirty="0" spc="-15"/>
              <a:t> </a:t>
            </a:r>
            <a:r>
              <a:rPr dirty="0"/>
              <a:t>be</a:t>
            </a:r>
            <a:r>
              <a:rPr dirty="0" spc="-40"/>
              <a:t> </a:t>
            </a:r>
            <a:r>
              <a:rPr dirty="0"/>
              <a:t>deemed</a:t>
            </a:r>
            <a:r>
              <a:rPr dirty="0" spc="-40"/>
              <a:t> </a:t>
            </a:r>
            <a:r>
              <a:rPr dirty="0" spc="-50"/>
              <a:t>a </a:t>
            </a:r>
            <a:r>
              <a:rPr dirty="0"/>
              <a:t>violation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 spc="-10"/>
              <a:t>order,</a:t>
            </a:r>
            <a:r>
              <a:rPr dirty="0" spc="-65"/>
              <a:t> </a:t>
            </a:r>
            <a:r>
              <a:rPr dirty="0"/>
              <a:t>and,</a:t>
            </a:r>
            <a:r>
              <a:rPr dirty="0" spc="-35"/>
              <a:t> </a:t>
            </a:r>
            <a:r>
              <a:rPr dirty="0"/>
              <a:t>if</a:t>
            </a:r>
            <a:r>
              <a:rPr dirty="0" spc="-35"/>
              <a:t> </a:t>
            </a:r>
            <a:r>
              <a:rPr dirty="0"/>
              <a:t>continued,</a:t>
            </a:r>
            <a:r>
              <a:rPr dirty="0" spc="-65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offending</a:t>
            </a:r>
            <a:r>
              <a:rPr dirty="0" spc="-35"/>
              <a:t> </a:t>
            </a:r>
            <a:r>
              <a:rPr dirty="0"/>
              <a:t>member</a:t>
            </a:r>
            <a:r>
              <a:rPr dirty="0" spc="-55"/>
              <a:t> </a:t>
            </a:r>
            <a:r>
              <a:rPr dirty="0"/>
              <a:t>shall</a:t>
            </a:r>
            <a:r>
              <a:rPr dirty="0" spc="-40"/>
              <a:t> </a:t>
            </a:r>
            <a:r>
              <a:rPr dirty="0" spc="-25"/>
              <a:t>be </a:t>
            </a:r>
            <a:r>
              <a:rPr dirty="0"/>
              <a:t>reprimanded</a:t>
            </a:r>
            <a:r>
              <a:rPr dirty="0" spc="-75"/>
              <a:t> </a:t>
            </a:r>
            <a:r>
              <a:rPr dirty="0"/>
              <a:t>by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presiding</a:t>
            </a:r>
            <a:r>
              <a:rPr dirty="0" spc="-55"/>
              <a:t> </a:t>
            </a:r>
            <a:r>
              <a:rPr dirty="0"/>
              <a:t>officer</a:t>
            </a:r>
            <a:r>
              <a:rPr dirty="0" spc="-35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may</a:t>
            </a:r>
            <a:r>
              <a:rPr dirty="0" spc="-45"/>
              <a:t> </a:t>
            </a:r>
            <a:r>
              <a:rPr dirty="0"/>
              <a:t>be</a:t>
            </a:r>
            <a:r>
              <a:rPr dirty="0" spc="-20"/>
              <a:t> </a:t>
            </a:r>
            <a:r>
              <a:rPr dirty="0"/>
              <a:t>ordered</a:t>
            </a:r>
            <a:r>
              <a:rPr dirty="0" spc="-50"/>
              <a:t> </a:t>
            </a:r>
            <a:r>
              <a:rPr dirty="0"/>
              <a:t>to</a:t>
            </a:r>
            <a:r>
              <a:rPr dirty="0" spc="-40"/>
              <a:t> </a:t>
            </a:r>
            <a:r>
              <a:rPr dirty="0" spc="-10"/>
              <a:t>retire </a:t>
            </a:r>
            <a:r>
              <a:rPr dirty="0"/>
              <a:t>from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room.</a:t>
            </a:r>
            <a:r>
              <a:rPr dirty="0" spc="-45"/>
              <a:t> </a:t>
            </a:r>
            <a:r>
              <a:rPr dirty="0"/>
              <a:t>Failure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comply</a:t>
            </a:r>
            <a:r>
              <a:rPr dirty="0" spc="-35"/>
              <a:t> </a:t>
            </a:r>
            <a:r>
              <a:rPr dirty="0"/>
              <a:t>with</a:t>
            </a:r>
            <a:r>
              <a:rPr dirty="0" spc="-25"/>
              <a:t> </a:t>
            </a:r>
            <a:r>
              <a:rPr dirty="0"/>
              <a:t>an</a:t>
            </a:r>
            <a:r>
              <a:rPr dirty="0" spc="-10"/>
              <a:t> </a:t>
            </a:r>
            <a:r>
              <a:rPr dirty="0"/>
              <a:t>order</a:t>
            </a:r>
            <a:r>
              <a:rPr dirty="0" spc="-45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retire</a:t>
            </a:r>
            <a:r>
              <a:rPr dirty="0" spc="-40"/>
              <a:t> </a:t>
            </a:r>
            <a:r>
              <a:rPr dirty="0"/>
              <a:t>may</a:t>
            </a:r>
            <a:r>
              <a:rPr dirty="0" spc="-15"/>
              <a:t> </a:t>
            </a:r>
            <a:r>
              <a:rPr dirty="0" spc="-10"/>
              <a:t>subject </a:t>
            </a:r>
            <a:r>
              <a:rPr dirty="0"/>
              <a:t>a</a:t>
            </a:r>
            <a:r>
              <a:rPr dirty="0" spc="-20"/>
              <a:t> </a:t>
            </a:r>
            <a:r>
              <a:rPr dirty="0"/>
              <a:t>member</a:t>
            </a:r>
            <a:r>
              <a:rPr dirty="0" spc="-60"/>
              <a:t> </a:t>
            </a:r>
            <a:r>
              <a:rPr dirty="0"/>
              <a:t>to</a:t>
            </a:r>
            <a:r>
              <a:rPr dirty="0" spc="-40"/>
              <a:t> </a:t>
            </a:r>
            <a:r>
              <a:rPr dirty="0"/>
              <a:t>disciplinary</a:t>
            </a:r>
            <a:r>
              <a:rPr dirty="0" spc="-45"/>
              <a:t> </a:t>
            </a:r>
            <a:r>
              <a:rPr dirty="0"/>
              <a:t>action</a:t>
            </a:r>
            <a:r>
              <a:rPr dirty="0" spc="-4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conduct</a:t>
            </a:r>
            <a:r>
              <a:rPr dirty="0" spc="-65"/>
              <a:t> </a:t>
            </a:r>
            <a:r>
              <a:rPr dirty="0"/>
              <a:t>prejudicial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 spc="-20"/>
              <a:t>good </a:t>
            </a:r>
            <a:r>
              <a:rPr dirty="0"/>
              <a:t>order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20"/>
              <a:t> </a:t>
            </a:r>
            <a:r>
              <a:rPr dirty="0" spc="-10"/>
              <a:t>discipline.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2003" y="7620"/>
            <a:ext cx="5497830" cy="1351280"/>
            <a:chOff x="32003" y="7620"/>
            <a:chExt cx="5497830" cy="135128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7620"/>
              <a:ext cx="5497830" cy="912113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3" y="446532"/>
              <a:ext cx="2894838" cy="91211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 spc="-20"/>
              <a:t>Taking</a:t>
            </a:r>
            <a:r>
              <a:rPr dirty="0" spc="-100"/>
              <a:t> </a:t>
            </a:r>
            <a:r>
              <a:rPr dirty="0"/>
              <a:t>Care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70"/>
              <a:t> </a:t>
            </a:r>
            <a:r>
              <a:rPr dirty="0" spc="-10"/>
              <a:t>Business: Recognition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6" name="object 6" descr=""/>
          <p:cNvSpPr txBox="1"/>
          <p:nvPr/>
        </p:nvSpPr>
        <p:spPr>
          <a:xfrm>
            <a:off x="707542" y="1388490"/>
            <a:ext cx="7661909" cy="491490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 marR="242570">
              <a:lnSpc>
                <a:spcPct val="90000"/>
              </a:lnSpc>
              <a:spcBef>
                <a:spcPts val="340"/>
              </a:spcBef>
            </a:pP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making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moving,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member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should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rise,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face</a:t>
            </a:r>
            <a:r>
              <a:rPr dirty="0" sz="2000" spc="-25">
                <a:latin typeface="Arial"/>
                <a:cs typeface="Arial"/>
              </a:rPr>
              <a:t> the </a:t>
            </a:r>
            <a:r>
              <a:rPr dirty="0" sz="2000" spc="-10">
                <a:latin typeface="Arial"/>
                <a:cs typeface="Arial"/>
              </a:rPr>
              <a:t>chair,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signal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call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attention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manner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which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will</a:t>
            </a:r>
            <a:r>
              <a:rPr dirty="0" sz="2000" spc="-25">
                <a:latin typeface="Arial"/>
                <a:cs typeface="Arial"/>
              </a:rPr>
              <a:t> not </a:t>
            </a:r>
            <a:r>
              <a:rPr dirty="0" sz="2000">
                <a:latin typeface="Arial"/>
                <a:cs typeface="Arial"/>
              </a:rPr>
              <a:t>disrupt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meeting.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Once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recognized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by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chair,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speaker </a:t>
            </a:r>
            <a:r>
              <a:rPr dirty="0" sz="2000">
                <a:latin typeface="Arial"/>
                <a:cs typeface="Arial"/>
              </a:rPr>
              <a:t>should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first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state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his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her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name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Post/District/Department,</a:t>
            </a:r>
            <a:r>
              <a:rPr dirty="0" sz="2000" spc="-7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so </a:t>
            </a:r>
            <a:r>
              <a:rPr dirty="0" sz="2000">
                <a:latin typeface="Arial"/>
                <a:cs typeface="Arial"/>
              </a:rPr>
              <a:t>such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information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recorded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minutes.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60"/>
              </a:spcBef>
            </a:pPr>
            <a:endParaRPr sz="2000">
              <a:latin typeface="Arial"/>
              <a:cs typeface="Arial"/>
            </a:endParaRPr>
          </a:p>
          <a:p>
            <a:pPr marL="12700" marR="183515">
              <a:lnSpc>
                <a:spcPct val="90000"/>
              </a:lnSpc>
            </a:pP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other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democratic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bodies,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 proper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address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chair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“Mr. </a:t>
            </a:r>
            <a:r>
              <a:rPr dirty="0" sz="2000">
                <a:latin typeface="Arial"/>
                <a:cs typeface="Arial"/>
              </a:rPr>
              <a:t>Chairman”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“Madame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Chair,”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but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VFW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proper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say </a:t>
            </a:r>
            <a:r>
              <a:rPr dirty="0" sz="2000">
                <a:latin typeface="Arial"/>
                <a:cs typeface="Arial"/>
              </a:rPr>
              <a:t>“Comrade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Commander”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offer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military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salute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order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be </a:t>
            </a:r>
            <a:r>
              <a:rPr dirty="0" sz="2000" spc="-10">
                <a:latin typeface="Arial"/>
                <a:cs typeface="Arial"/>
              </a:rPr>
              <a:t>recognized.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00"/>
              </a:spcBef>
            </a:pP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160"/>
              </a:lnSpc>
            </a:pPr>
            <a:r>
              <a:rPr dirty="0" sz="2000">
                <a:latin typeface="Arial"/>
                <a:cs typeface="Arial"/>
              </a:rPr>
              <a:t>Once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has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been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made,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duty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chair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repeat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it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order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everyone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hears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it,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also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clarify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it,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if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was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made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in </a:t>
            </a:r>
            <a:r>
              <a:rPr dirty="0" sz="2000">
                <a:latin typeface="Arial"/>
                <a:cs typeface="Arial"/>
              </a:rPr>
              <a:t>confused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language.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2003" y="7620"/>
            <a:ext cx="5497830" cy="1351280"/>
            <a:chOff x="32003" y="7620"/>
            <a:chExt cx="5497830" cy="135128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7620"/>
              <a:ext cx="5497830" cy="912113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3" y="446532"/>
              <a:ext cx="3614166" cy="91211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 spc="-20"/>
              <a:t>Taking</a:t>
            </a:r>
            <a:r>
              <a:rPr dirty="0" spc="-100"/>
              <a:t> </a:t>
            </a:r>
            <a:r>
              <a:rPr dirty="0"/>
              <a:t>Care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70"/>
              <a:t> </a:t>
            </a:r>
            <a:r>
              <a:rPr dirty="0" spc="-10"/>
              <a:t>Business: </a:t>
            </a:r>
            <a:r>
              <a:rPr dirty="0"/>
              <a:t>Making</a:t>
            </a:r>
            <a:r>
              <a:rPr dirty="0" spc="-50"/>
              <a:t> </a:t>
            </a:r>
            <a:r>
              <a:rPr dirty="0" spc="-10"/>
              <a:t>Motions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6" name="object 6" descr=""/>
          <p:cNvSpPr txBox="1"/>
          <p:nvPr/>
        </p:nvSpPr>
        <p:spPr>
          <a:xfrm>
            <a:off x="707542" y="1388490"/>
            <a:ext cx="7606665" cy="381698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40"/>
              </a:spcBef>
            </a:pPr>
            <a:r>
              <a:rPr dirty="0" sz="2000">
                <a:latin typeface="Arial"/>
                <a:cs typeface="Arial"/>
              </a:rPr>
              <a:t>Once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properly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recognized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by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Chair,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may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made.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is </a:t>
            </a:r>
            <a:r>
              <a:rPr dirty="0" sz="2000">
                <a:latin typeface="Arial"/>
                <a:cs typeface="Arial"/>
              </a:rPr>
              <a:t>important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proposed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made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clear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concise manner.</a:t>
            </a:r>
            <a:r>
              <a:rPr dirty="0" sz="2000" spc="-10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should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repeated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clarified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Chair </a:t>
            </a:r>
            <a:r>
              <a:rPr dirty="0" sz="2000">
                <a:latin typeface="Arial"/>
                <a:cs typeface="Arial"/>
              </a:rPr>
              <a:t>before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being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seconded.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20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</a:pPr>
            <a:r>
              <a:rPr dirty="0" sz="2000">
                <a:latin typeface="Arial"/>
                <a:cs typeface="Arial"/>
              </a:rPr>
              <a:t>Correct:</a:t>
            </a:r>
            <a:r>
              <a:rPr dirty="0" sz="2000" spc="-8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“I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move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that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(clear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plain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language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specific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</a:pPr>
            <a:r>
              <a:rPr dirty="0" sz="2000">
                <a:latin typeface="Arial"/>
                <a:cs typeface="Arial"/>
              </a:rPr>
              <a:t>limiting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time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constraint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if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necessary).”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30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</a:pPr>
            <a:r>
              <a:rPr dirty="0" sz="2000">
                <a:latin typeface="Arial"/>
                <a:cs typeface="Arial"/>
              </a:rPr>
              <a:t>Incorrect: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“(long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drawn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out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explanation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clear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indication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of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</a:pPr>
            <a:r>
              <a:rPr dirty="0" sz="2000">
                <a:latin typeface="Arial"/>
                <a:cs typeface="Arial"/>
              </a:rPr>
              <a:t>where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starts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ends)…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move.”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2003" y="7620"/>
            <a:ext cx="5497830" cy="1351280"/>
            <a:chOff x="32003" y="7620"/>
            <a:chExt cx="5497830" cy="135128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7620"/>
              <a:ext cx="5497830" cy="912113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3" y="446532"/>
              <a:ext cx="3952494" cy="91211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 spc="-20"/>
              <a:t>Taking</a:t>
            </a:r>
            <a:r>
              <a:rPr dirty="0" spc="-100"/>
              <a:t> </a:t>
            </a:r>
            <a:r>
              <a:rPr dirty="0"/>
              <a:t>Care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70"/>
              <a:t> </a:t>
            </a:r>
            <a:r>
              <a:rPr dirty="0" spc="-10"/>
              <a:t>Business: </a:t>
            </a:r>
            <a:r>
              <a:rPr dirty="0"/>
              <a:t>Debating</a:t>
            </a:r>
            <a:r>
              <a:rPr dirty="0" spc="-70"/>
              <a:t> </a:t>
            </a:r>
            <a:r>
              <a:rPr dirty="0" spc="-10"/>
              <a:t>Motions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marL="12700" marR="809625">
              <a:lnSpc>
                <a:spcPts val="2160"/>
              </a:lnSpc>
              <a:spcBef>
                <a:spcPts val="375"/>
              </a:spcBef>
            </a:pPr>
            <a:r>
              <a:rPr dirty="0"/>
              <a:t>Once</a:t>
            </a:r>
            <a:r>
              <a:rPr dirty="0" spc="-50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/>
              <a:t>motion</a:t>
            </a:r>
            <a:r>
              <a:rPr dirty="0" spc="-35"/>
              <a:t> </a:t>
            </a:r>
            <a:r>
              <a:rPr dirty="0"/>
              <a:t>has</a:t>
            </a:r>
            <a:r>
              <a:rPr dirty="0" spc="-30"/>
              <a:t> </a:t>
            </a:r>
            <a:r>
              <a:rPr dirty="0"/>
              <a:t>been</a:t>
            </a:r>
            <a:r>
              <a:rPr dirty="0" spc="-45"/>
              <a:t> </a:t>
            </a:r>
            <a:r>
              <a:rPr dirty="0"/>
              <a:t>proposed,</a:t>
            </a:r>
            <a:r>
              <a:rPr dirty="0" spc="-60"/>
              <a:t> </a:t>
            </a:r>
            <a:r>
              <a:rPr dirty="0"/>
              <a:t>clarified</a:t>
            </a:r>
            <a:r>
              <a:rPr dirty="0" spc="-35"/>
              <a:t> </a:t>
            </a:r>
            <a:r>
              <a:rPr dirty="0"/>
              <a:t>by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spc="-10"/>
              <a:t>Chair,</a:t>
            </a:r>
            <a:r>
              <a:rPr dirty="0" spc="-55"/>
              <a:t> </a:t>
            </a:r>
            <a:r>
              <a:rPr dirty="0" spc="-25"/>
              <a:t>and </a:t>
            </a:r>
            <a:r>
              <a:rPr dirty="0"/>
              <a:t>seconded,</a:t>
            </a:r>
            <a:r>
              <a:rPr dirty="0" spc="-55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motion</a:t>
            </a:r>
            <a:r>
              <a:rPr dirty="0" spc="-30"/>
              <a:t> </a:t>
            </a:r>
            <a:r>
              <a:rPr dirty="0"/>
              <a:t>may</a:t>
            </a:r>
            <a:r>
              <a:rPr dirty="0" spc="-35"/>
              <a:t> </a:t>
            </a:r>
            <a:r>
              <a:rPr dirty="0"/>
              <a:t>be</a:t>
            </a:r>
            <a:r>
              <a:rPr dirty="0" spc="-25"/>
              <a:t> </a:t>
            </a:r>
            <a:r>
              <a:rPr dirty="0"/>
              <a:t>debated</a:t>
            </a:r>
            <a:r>
              <a:rPr dirty="0" spc="-40"/>
              <a:t> </a:t>
            </a:r>
            <a:r>
              <a:rPr dirty="0"/>
              <a:t>or</a:t>
            </a:r>
            <a:r>
              <a:rPr dirty="0" spc="-20"/>
              <a:t> </a:t>
            </a:r>
            <a:r>
              <a:rPr dirty="0" spc="-10"/>
              <a:t>amended.</a:t>
            </a:r>
          </a:p>
          <a:p>
            <a:pPr>
              <a:lnSpc>
                <a:spcPct val="100000"/>
              </a:lnSpc>
            </a:pPr>
          </a:p>
          <a:p>
            <a:pPr>
              <a:lnSpc>
                <a:spcPct val="100000"/>
              </a:lnSpc>
              <a:spcBef>
                <a:spcPts val="1525"/>
              </a:spcBef>
            </a:pPr>
          </a:p>
          <a:p>
            <a:pPr marL="12700" marR="5080">
              <a:lnSpc>
                <a:spcPct val="90000"/>
              </a:lnSpc>
            </a:pPr>
            <a:r>
              <a:rPr dirty="0"/>
              <a:t>While</a:t>
            </a:r>
            <a:r>
              <a:rPr dirty="0" spc="-20"/>
              <a:t> </a:t>
            </a:r>
            <a:r>
              <a:rPr dirty="0"/>
              <a:t>debating</a:t>
            </a:r>
            <a:r>
              <a:rPr dirty="0" spc="-50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/>
              <a:t>motion,</a:t>
            </a:r>
            <a:r>
              <a:rPr dirty="0" spc="-55"/>
              <a:t> </a:t>
            </a:r>
            <a:r>
              <a:rPr dirty="0"/>
              <a:t>no</a:t>
            </a:r>
            <a:r>
              <a:rPr dirty="0" spc="-30"/>
              <a:t> </a:t>
            </a:r>
            <a:r>
              <a:rPr dirty="0"/>
              <a:t>member</a:t>
            </a:r>
            <a:r>
              <a:rPr dirty="0" spc="-45"/>
              <a:t> </a:t>
            </a:r>
            <a:r>
              <a:rPr dirty="0"/>
              <a:t>shall</a:t>
            </a:r>
            <a:r>
              <a:rPr dirty="0" spc="-35"/>
              <a:t> </a:t>
            </a:r>
            <a:r>
              <a:rPr dirty="0"/>
              <a:t>speak</a:t>
            </a:r>
            <a:r>
              <a:rPr dirty="0" spc="-45"/>
              <a:t> </a:t>
            </a:r>
            <a:r>
              <a:rPr dirty="0"/>
              <a:t>more</a:t>
            </a:r>
            <a:r>
              <a:rPr dirty="0" spc="-40"/>
              <a:t> </a:t>
            </a:r>
            <a:r>
              <a:rPr dirty="0"/>
              <a:t>than</a:t>
            </a:r>
            <a:r>
              <a:rPr dirty="0" spc="-35"/>
              <a:t> </a:t>
            </a:r>
            <a:r>
              <a:rPr dirty="0"/>
              <a:t>twice</a:t>
            </a:r>
            <a:r>
              <a:rPr dirty="0" spc="-35"/>
              <a:t> </a:t>
            </a:r>
            <a:r>
              <a:rPr dirty="0" spc="-25"/>
              <a:t>on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same</a:t>
            </a:r>
            <a:r>
              <a:rPr dirty="0" spc="-35"/>
              <a:t> </a:t>
            </a:r>
            <a:r>
              <a:rPr dirty="0"/>
              <a:t>question,</a:t>
            </a:r>
            <a:r>
              <a:rPr dirty="0" spc="-45"/>
              <a:t> </a:t>
            </a:r>
            <a:r>
              <a:rPr dirty="0"/>
              <a:t>nor</a:t>
            </a:r>
            <a:r>
              <a:rPr dirty="0" spc="-20"/>
              <a:t> </a:t>
            </a:r>
            <a:r>
              <a:rPr dirty="0"/>
              <a:t>longer</a:t>
            </a:r>
            <a:r>
              <a:rPr dirty="0" spc="-30"/>
              <a:t> </a:t>
            </a:r>
            <a:r>
              <a:rPr dirty="0"/>
              <a:t>than</a:t>
            </a:r>
            <a:r>
              <a:rPr dirty="0" spc="-20"/>
              <a:t> </a:t>
            </a:r>
            <a:r>
              <a:rPr dirty="0"/>
              <a:t>10</a:t>
            </a:r>
            <a:r>
              <a:rPr dirty="0" spc="-20"/>
              <a:t> </a:t>
            </a:r>
            <a:r>
              <a:rPr dirty="0"/>
              <a:t>minutes</a:t>
            </a:r>
            <a:r>
              <a:rPr dirty="0" spc="-30"/>
              <a:t> </a:t>
            </a:r>
            <a:r>
              <a:rPr dirty="0"/>
              <a:t>each</a:t>
            </a:r>
            <a:r>
              <a:rPr dirty="0" spc="-35"/>
              <a:t> </a:t>
            </a:r>
            <a:r>
              <a:rPr dirty="0"/>
              <a:t>time.</a:t>
            </a:r>
            <a:r>
              <a:rPr dirty="0" spc="-10"/>
              <a:t> </a:t>
            </a:r>
            <a:r>
              <a:rPr dirty="0" spc="-25"/>
              <a:t>No </a:t>
            </a:r>
            <a:r>
              <a:rPr dirty="0"/>
              <a:t>member</a:t>
            </a:r>
            <a:r>
              <a:rPr dirty="0" spc="-45"/>
              <a:t> </a:t>
            </a:r>
            <a:r>
              <a:rPr dirty="0"/>
              <a:t>shall</a:t>
            </a:r>
            <a:r>
              <a:rPr dirty="0" spc="-10"/>
              <a:t> </a:t>
            </a:r>
            <a:r>
              <a:rPr dirty="0"/>
              <a:t>speak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10"/>
              <a:t> </a:t>
            </a:r>
            <a:r>
              <a:rPr dirty="0"/>
              <a:t>second</a:t>
            </a:r>
            <a:r>
              <a:rPr dirty="0" spc="-40"/>
              <a:t> </a:t>
            </a:r>
            <a:r>
              <a:rPr dirty="0"/>
              <a:t>time</a:t>
            </a:r>
            <a:r>
              <a:rPr dirty="0" spc="-10"/>
              <a:t> </a:t>
            </a:r>
            <a:r>
              <a:rPr dirty="0"/>
              <a:t>on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same</a:t>
            </a:r>
            <a:r>
              <a:rPr dirty="0" spc="-35"/>
              <a:t> </a:t>
            </a:r>
            <a:r>
              <a:rPr dirty="0"/>
              <a:t>question</a:t>
            </a:r>
            <a:r>
              <a:rPr dirty="0" spc="-45"/>
              <a:t> </a:t>
            </a:r>
            <a:r>
              <a:rPr dirty="0"/>
              <a:t>if</a:t>
            </a:r>
            <a:r>
              <a:rPr dirty="0" spc="-25"/>
              <a:t> any </a:t>
            </a:r>
            <a:r>
              <a:rPr dirty="0"/>
              <a:t>member</a:t>
            </a:r>
            <a:r>
              <a:rPr dirty="0" spc="-40"/>
              <a:t> </a:t>
            </a:r>
            <a:r>
              <a:rPr dirty="0"/>
              <a:t>who</a:t>
            </a:r>
            <a:r>
              <a:rPr dirty="0" spc="-20"/>
              <a:t> </a:t>
            </a:r>
            <a:r>
              <a:rPr dirty="0"/>
              <a:t>has</a:t>
            </a:r>
            <a:r>
              <a:rPr dirty="0" spc="-15"/>
              <a:t> </a:t>
            </a:r>
            <a:r>
              <a:rPr dirty="0"/>
              <a:t>not</a:t>
            </a:r>
            <a:r>
              <a:rPr dirty="0" spc="-25"/>
              <a:t> </a:t>
            </a:r>
            <a:r>
              <a:rPr dirty="0"/>
              <a:t>spoken</a:t>
            </a:r>
            <a:r>
              <a:rPr dirty="0" spc="-45"/>
              <a:t> </a:t>
            </a:r>
            <a:r>
              <a:rPr dirty="0"/>
              <a:t>on</a:t>
            </a:r>
            <a:r>
              <a:rPr dirty="0" spc="-5"/>
              <a:t> </a:t>
            </a:r>
            <a:r>
              <a:rPr dirty="0"/>
              <a:t>that</a:t>
            </a:r>
            <a:r>
              <a:rPr dirty="0" spc="-25"/>
              <a:t> </a:t>
            </a:r>
            <a:r>
              <a:rPr dirty="0"/>
              <a:t>question</a:t>
            </a:r>
            <a:r>
              <a:rPr dirty="0" spc="-35"/>
              <a:t> </a:t>
            </a:r>
            <a:r>
              <a:rPr dirty="0"/>
              <a:t>arises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/>
              <a:t>claim</a:t>
            </a:r>
            <a:r>
              <a:rPr dirty="0" spc="-25"/>
              <a:t> the </a:t>
            </a:r>
            <a:r>
              <a:rPr dirty="0"/>
              <a:t>floor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speak</a:t>
            </a:r>
            <a:r>
              <a:rPr dirty="0" spc="-25"/>
              <a:t> </a:t>
            </a:r>
            <a:r>
              <a:rPr dirty="0" spc="-10"/>
              <a:t>thereon.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2003" y="7620"/>
            <a:ext cx="5497830" cy="1351280"/>
            <a:chOff x="32003" y="7620"/>
            <a:chExt cx="5497830" cy="135128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7620"/>
              <a:ext cx="5497830" cy="912113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3" y="446532"/>
              <a:ext cx="4200906" cy="91211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 spc="-20"/>
              <a:t>Taking</a:t>
            </a:r>
            <a:r>
              <a:rPr dirty="0" spc="-100"/>
              <a:t> </a:t>
            </a:r>
            <a:r>
              <a:rPr dirty="0"/>
              <a:t>Care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70"/>
              <a:t> </a:t>
            </a:r>
            <a:r>
              <a:rPr dirty="0" spc="-10"/>
              <a:t>Business: </a:t>
            </a:r>
            <a:r>
              <a:rPr dirty="0"/>
              <a:t>Amending</a:t>
            </a:r>
            <a:r>
              <a:rPr dirty="0" spc="-70"/>
              <a:t> </a:t>
            </a:r>
            <a:r>
              <a:rPr dirty="0" spc="-10"/>
              <a:t>Motions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6" name="object 6" descr=""/>
          <p:cNvSpPr txBox="1"/>
          <p:nvPr/>
        </p:nvSpPr>
        <p:spPr>
          <a:xfrm>
            <a:off x="707542" y="1388490"/>
            <a:ext cx="7611109" cy="491490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 marR="695325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latin typeface="Arial"/>
                <a:cs typeface="Arial"/>
              </a:rPr>
              <a:t>Once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has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been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proposed,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clarified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by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Chair,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and </a:t>
            </a:r>
            <a:r>
              <a:rPr dirty="0" sz="2000">
                <a:latin typeface="Arial"/>
                <a:cs typeface="Arial"/>
              </a:rPr>
              <a:t>seconded,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may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debated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amended.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25"/>
              </a:spcBef>
            </a:pPr>
            <a:endParaRPr sz="2000">
              <a:latin typeface="Arial"/>
              <a:cs typeface="Arial"/>
            </a:endParaRPr>
          </a:p>
          <a:p>
            <a:pPr marL="12700" marR="21590">
              <a:lnSpc>
                <a:spcPct val="90000"/>
              </a:lnSpc>
            </a:pP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object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amendment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change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modify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original </a:t>
            </a:r>
            <a:r>
              <a:rPr dirty="0" sz="2000">
                <a:latin typeface="Arial"/>
                <a:cs typeface="Arial"/>
              </a:rPr>
              <a:t>motion,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without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destroying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sense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it.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instance,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if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there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was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floor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hold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picnic,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could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amended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add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50">
                <a:latin typeface="Arial"/>
                <a:cs typeface="Arial"/>
              </a:rPr>
              <a:t>a </a:t>
            </a:r>
            <a:r>
              <a:rPr dirty="0" sz="2000">
                <a:latin typeface="Arial"/>
                <a:cs typeface="Arial"/>
              </a:rPr>
              <a:t>date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place,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but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could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amended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change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affair </a:t>
            </a:r>
            <a:r>
              <a:rPr dirty="0" sz="2000">
                <a:latin typeface="Arial"/>
                <a:cs typeface="Arial"/>
              </a:rPr>
              <a:t>from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picnic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bowling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match.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70"/>
              </a:spcBef>
            </a:pP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90000"/>
              </a:lnSpc>
            </a:pPr>
            <a:r>
              <a:rPr dirty="0" sz="2000">
                <a:latin typeface="Arial"/>
                <a:cs typeface="Arial"/>
              </a:rPr>
              <a:t>Amendments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should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take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form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of: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inserting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adding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words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to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motion;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striking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out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words;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substituting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words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sentences.</a:t>
            </a:r>
            <a:r>
              <a:rPr dirty="0" sz="2000" spc="-9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The </a:t>
            </a:r>
            <a:r>
              <a:rPr dirty="0" sz="2000">
                <a:latin typeface="Arial"/>
                <a:cs typeface="Arial"/>
              </a:rPr>
              <a:t>chair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obliged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rule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out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order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any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proposed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amendment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which </a:t>
            </a:r>
            <a:r>
              <a:rPr dirty="0" sz="2000">
                <a:latin typeface="Arial"/>
                <a:cs typeface="Arial"/>
              </a:rPr>
              <a:t>would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more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than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above,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change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sense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motion entirely.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2003" y="7620"/>
            <a:ext cx="5553075" cy="1351280"/>
            <a:chOff x="32003" y="7620"/>
            <a:chExt cx="5553075" cy="135128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7620"/>
              <a:ext cx="5497830" cy="912113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3" y="446532"/>
              <a:ext cx="5552694" cy="91211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 spc="-20"/>
              <a:t>Taking</a:t>
            </a:r>
            <a:r>
              <a:rPr dirty="0" spc="-100"/>
              <a:t> </a:t>
            </a:r>
            <a:r>
              <a:rPr dirty="0"/>
              <a:t>Care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70"/>
              <a:t> </a:t>
            </a:r>
            <a:r>
              <a:rPr dirty="0" spc="-10"/>
              <a:t>Business: </a:t>
            </a:r>
            <a:r>
              <a:rPr dirty="0"/>
              <a:t>Amending</a:t>
            </a:r>
            <a:r>
              <a:rPr dirty="0" spc="-80"/>
              <a:t> </a:t>
            </a:r>
            <a:r>
              <a:rPr dirty="0"/>
              <a:t>Motions</a:t>
            </a:r>
            <a:r>
              <a:rPr dirty="0" spc="-75"/>
              <a:t> </a:t>
            </a:r>
            <a:r>
              <a:rPr dirty="0" spc="-10"/>
              <a:t>(cont.)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6" name="object 6" descr=""/>
          <p:cNvSpPr txBox="1"/>
          <p:nvPr/>
        </p:nvSpPr>
        <p:spPr>
          <a:xfrm>
            <a:off x="707542" y="2444876"/>
            <a:ext cx="7483475" cy="303530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algn="just" marL="12700" marR="1397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latin typeface="Arial"/>
                <a:cs typeface="Arial"/>
              </a:rPr>
              <a:t>Amendments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debatable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(that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is,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discussed). </a:t>
            </a:r>
            <a:r>
              <a:rPr dirty="0" sz="2000">
                <a:latin typeface="Arial"/>
                <a:cs typeface="Arial"/>
              </a:rPr>
              <a:t>Like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motions,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amendments</a:t>
            </a:r>
            <a:r>
              <a:rPr dirty="0" sz="2000" spc="-7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also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require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seconding.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Discussion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on </a:t>
            </a:r>
            <a:r>
              <a:rPr dirty="0" sz="2000">
                <a:latin typeface="Arial"/>
                <a:cs typeface="Arial"/>
              </a:rPr>
              <a:t>an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amendment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must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confined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amendment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itself.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70"/>
              </a:spcBef>
            </a:pP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160"/>
              </a:lnSpc>
            </a:pP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taking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vote,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after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debate,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amendment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first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voted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upon,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itself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voted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upon.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Sometimes,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nature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of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amendment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such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passing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defeating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amendment </a:t>
            </a:r>
            <a:r>
              <a:rPr dirty="0" sz="2000">
                <a:latin typeface="Arial"/>
                <a:cs typeface="Arial"/>
              </a:rPr>
              <a:t>carries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defeats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also.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event,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necessary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take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vote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motion.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2003" y="7620"/>
            <a:ext cx="5497830" cy="1351280"/>
            <a:chOff x="32003" y="7620"/>
            <a:chExt cx="5497830" cy="135128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7620"/>
              <a:ext cx="5497830" cy="912113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3" y="446532"/>
              <a:ext cx="4021074" cy="91211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 spc="-20"/>
              <a:t>Taking</a:t>
            </a:r>
            <a:r>
              <a:rPr dirty="0" spc="-100"/>
              <a:t> </a:t>
            </a:r>
            <a:r>
              <a:rPr dirty="0"/>
              <a:t>Care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70"/>
              <a:t> </a:t>
            </a:r>
            <a:r>
              <a:rPr dirty="0" spc="-10"/>
              <a:t>Business: </a:t>
            </a:r>
            <a:r>
              <a:rPr dirty="0"/>
              <a:t>Deferring</a:t>
            </a:r>
            <a:r>
              <a:rPr dirty="0" spc="-65"/>
              <a:t> </a:t>
            </a:r>
            <a:r>
              <a:rPr dirty="0" spc="-10"/>
              <a:t>Motions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marL="12700" marR="38735">
              <a:lnSpc>
                <a:spcPts val="2160"/>
              </a:lnSpc>
              <a:spcBef>
                <a:spcPts val="375"/>
              </a:spcBef>
            </a:pPr>
            <a:r>
              <a:rPr dirty="0"/>
              <a:t>Once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/>
              <a:t>matter</a:t>
            </a:r>
            <a:r>
              <a:rPr dirty="0" spc="-35"/>
              <a:t> </a:t>
            </a:r>
            <a:r>
              <a:rPr dirty="0"/>
              <a:t>has</a:t>
            </a:r>
            <a:r>
              <a:rPr dirty="0" spc="-15"/>
              <a:t> </a:t>
            </a:r>
            <a:r>
              <a:rPr dirty="0"/>
              <a:t>been</a:t>
            </a:r>
            <a:r>
              <a:rPr dirty="0" spc="-35"/>
              <a:t> </a:t>
            </a:r>
            <a:r>
              <a:rPr dirty="0"/>
              <a:t>duly</a:t>
            </a:r>
            <a:r>
              <a:rPr dirty="0" spc="-15"/>
              <a:t> </a:t>
            </a:r>
            <a:r>
              <a:rPr dirty="0"/>
              <a:t>placed</a:t>
            </a:r>
            <a:r>
              <a:rPr dirty="0" spc="-20"/>
              <a:t> </a:t>
            </a:r>
            <a:r>
              <a:rPr dirty="0"/>
              <a:t>on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floor</a:t>
            </a:r>
            <a:r>
              <a:rPr dirty="0" spc="-25"/>
              <a:t> </a:t>
            </a:r>
            <a:r>
              <a:rPr dirty="0"/>
              <a:t>through</a:t>
            </a:r>
            <a:r>
              <a:rPr dirty="0" spc="-45"/>
              <a:t> </a:t>
            </a:r>
            <a:r>
              <a:rPr dirty="0"/>
              <a:t>motion</a:t>
            </a:r>
            <a:r>
              <a:rPr dirty="0" spc="-25"/>
              <a:t> and </a:t>
            </a:r>
            <a:r>
              <a:rPr dirty="0"/>
              <a:t>seconded,</a:t>
            </a:r>
            <a:r>
              <a:rPr dirty="0" spc="-50"/>
              <a:t> </a:t>
            </a:r>
            <a:r>
              <a:rPr dirty="0"/>
              <a:t>it</a:t>
            </a:r>
            <a:r>
              <a:rPr dirty="0" spc="-20"/>
              <a:t> </a:t>
            </a:r>
            <a:r>
              <a:rPr dirty="0"/>
              <a:t>may</a:t>
            </a:r>
            <a:r>
              <a:rPr dirty="0" spc="-25"/>
              <a:t> </a:t>
            </a:r>
            <a:r>
              <a:rPr dirty="0"/>
              <a:t>become</a:t>
            </a:r>
            <a:r>
              <a:rPr dirty="0" spc="-30"/>
              <a:t> </a:t>
            </a:r>
            <a:r>
              <a:rPr dirty="0"/>
              <a:t>necessary</a:t>
            </a:r>
            <a:r>
              <a:rPr dirty="0" spc="-55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defer</a:t>
            </a:r>
            <a:r>
              <a:rPr dirty="0" spc="-30"/>
              <a:t> </a:t>
            </a:r>
            <a:r>
              <a:rPr dirty="0"/>
              <a:t>or</a:t>
            </a:r>
            <a:r>
              <a:rPr dirty="0" spc="-20"/>
              <a:t> </a:t>
            </a:r>
            <a:r>
              <a:rPr dirty="0"/>
              <a:t>postpone</a:t>
            </a:r>
            <a:r>
              <a:rPr dirty="0" spc="-40"/>
              <a:t> </a:t>
            </a:r>
            <a:r>
              <a:rPr dirty="0" spc="-10"/>
              <a:t>action.</a:t>
            </a:r>
          </a:p>
          <a:p>
            <a:pPr marL="12700">
              <a:lnSpc>
                <a:spcPts val="2010"/>
              </a:lnSpc>
            </a:pPr>
            <a:r>
              <a:rPr dirty="0"/>
              <a:t>This</a:t>
            </a:r>
            <a:r>
              <a:rPr dirty="0" spc="-30"/>
              <a:t> </a:t>
            </a:r>
            <a:r>
              <a:rPr dirty="0"/>
              <a:t>can</a:t>
            </a:r>
            <a:r>
              <a:rPr dirty="0" spc="-30"/>
              <a:t> </a:t>
            </a:r>
            <a:r>
              <a:rPr dirty="0"/>
              <a:t>be</a:t>
            </a:r>
            <a:r>
              <a:rPr dirty="0" spc="-25"/>
              <a:t> </a:t>
            </a:r>
            <a:r>
              <a:rPr dirty="0"/>
              <a:t>done</a:t>
            </a:r>
            <a:r>
              <a:rPr dirty="0" spc="-30"/>
              <a:t> </a:t>
            </a:r>
            <a:r>
              <a:rPr dirty="0"/>
              <a:t>democratically</a:t>
            </a:r>
            <a:r>
              <a:rPr dirty="0" spc="-55"/>
              <a:t> </a:t>
            </a:r>
            <a:r>
              <a:rPr dirty="0"/>
              <a:t>by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assembly</a:t>
            </a:r>
            <a:r>
              <a:rPr dirty="0" spc="-50"/>
              <a:t> </a:t>
            </a:r>
            <a:r>
              <a:rPr dirty="0"/>
              <a:t>in</a:t>
            </a:r>
            <a:r>
              <a:rPr dirty="0" spc="-20"/>
              <a:t> </a:t>
            </a:r>
            <a:r>
              <a:rPr dirty="0"/>
              <a:t>several</a:t>
            </a:r>
            <a:r>
              <a:rPr dirty="0" spc="-30"/>
              <a:t> </a:t>
            </a:r>
            <a:r>
              <a:rPr dirty="0"/>
              <a:t>ways,</a:t>
            </a:r>
            <a:r>
              <a:rPr dirty="0" spc="-30"/>
              <a:t> </a:t>
            </a:r>
            <a:r>
              <a:rPr dirty="0" spc="-25"/>
              <a:t>in</a:t>
            </a:r>
          </a:p>
          <a:p>
            <a:pPr marL="12700">
              <a:lnSpc>
                <a:spcPts val="2280"/>
              </a:lnSpc>
            </a:pPr>
            <a:r>
              <a:rPr dirty="0"/>
              <a:t>addition</a:t>
            </a:r>
            <a:r>
              <a:rPr dirty="0" spc="-45"/>
              <a:t> </a:t>
            </a:r>
            <a:r>
              <a:rPr dirty="0"/>
              <a:t>to</a:t>
            </a:r>
            <a:r>
              <a:rPr dirty="0" spc="-35"/>
              <a:t> </a:t>
            </a:r>
            <a:r>
              <a:rPr dirty="0"/>
              <a:t>withdrawing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45"/>
              <a:t> </a:t>
            </a:r>
            <a:r>
              <a:rPr dirty="0"/>
              <a:t>motion,</a:t>
            </a:r>
            <a:r>
              <a:rPr dirty="0" spc="-65"/>
              <a:t> </a:t>
            </a:r>
            <a:r>
              <a:rPr dirty="0"/>
              <a:t>which</a:t>
            </a:r>
            <a:r>
              <a:rPr dirty="0" spc="-40"/>
              <a:t> </a:t>
            </a:r>
            <a:r>
              <a:rPr dirty="0"/>
              <a:t>we</a:t>
            </a:r>
            <a:r>
              <a:rPr dirty="0" spc="-20"/>
              <a:t> </a:t>
            </a:r>
            <a:r>
              <a:rPr dirty="0"/>
              <a:t>have</a:t>
            </a:r>
            <a:r>
              <a:rPr dirty="0" spc="-40"/>
              <a:t> </a:t>
            </a:r>
            <a:r>
              <a:rPr dirty="0"/>
              <a:t>already</a:t>
            </a:r>
            <a:r>
              <a:rPr dirty="0" spc="-45"/>
              <a:t> </a:t>
            </a:r>
            <a:r>
              <a:rPr dirty="0" spc="-10"/>
              <a:t>covered.</a:t>
            </a:r>
          </a:p>
          <a:p>
            <a:pPr marL="12700" marR="5080">
              <a:lnSpc>
                <a:spcPct val="90000"/>
              </a:lnSpc>
              <a:spcBef>
                <a:spcPts val="2005"/>
              </a:spcBef>
            </a:pPr>
            <a:r>
              <a:rPr dirty="0" spc="-35"/>
              <a:t>Tabling:</a:t>
            </a:r>
            <a:r>
              <a:rPr dirty="0" spc="-125"/>
              <a:t> </a:t>
            </a:r>
            <a:r>
              <a:rPr dirty="0"/>
              <a:t>A</a:t>
            </a:r>
            <a:r>
              <a:rPr dirty="0" spc="-135"/>
              <a:t> </a:t>
            </a:r>
            <a:r>
              <a:rPr dirty="0"/>
              <a:t>motion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35"/>
              <a:t> </a:t>
            </a:r>
            <a:r>
              <a:rPr dirty="0"/>
              <a:t>table</a:t>
            </a:r>
            <a:r>
              <a:rPr dirty="0" spc="-10"/>
              <a:t>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/>
              <a:t>motion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lay</a:t>
            </a:r>
            <a:r>
              <a:rPr dirty="0" spc="-20"/>
              <a:t> </a:t>
            </a:r>
            <a:r>
              <a:rPr dirty="0"/>
              <a:t>aside</a:t>
            </a:r>
            <a:r>
              <a:rPr dirty="0" spc="-30"/>
              <a:t> </a:t>
            </a:r>
            <a:r>
              <a:rPr dirty="0"/>
              <a:t>business</a:t>
            </a:r>
            <a:r>
              <a:rPr dirty="0" spc="-45"/>
              <a:t> </a:t>
            </a:r>
            <a:r>
              <a:rPr dirty="0"/>
              <a:t>in</a:t>
            </a:r>
            <a:r>
              <a:rPr dirty="0" spc="-10"/>
              <a:t> </a:t>
            </a:r>
            <a:r>
              <a:rPr dirty="0"/>
              <a:t>such</a:t>
            </a:r>
            <a:r>
              <a:rPr dirty="0" spc="-40"/>
              <a:t> </a:t>
            </a:r>
            <a:r>
              <a:rPr dirty="0" spc="-50"/>
              <a:t>a </a:t>
            </a:r>
            <a:r>
              <a:rPr dirty="0"/>
              <a:t>manner</a:t>
            </a:r>
            <a:r>
              <a:rPr dirty="0" spc="-50"/>
              <a:t> </a:t>
            </a:r>
            <a:r>
              <a:rPr dirty="0"/>
              <a:t>that</a:t>
            </a:r>
            <a:r>
              <a:rPr dirty="0" spc="-30"/>
              <a:t> </a:t>
            </a:r>
            <a:r>
              <a:rPr dirty="0"/>
              <a:t>it</a:t>
            </a:r>
            <a:r>
              <a:rPr dirty="0" spc="-5"/>
              <a:t> </a:t>
            </a:r>
            <a:r>
              <a:rPr dirty="0"/>
              <a:t>can</a:t>
            </a:r>
            <a:r>
              <a:rPr dirty="0" spc="-30"/>
              <a:t> </a:t>
            </a:r>
            <a:r>
              <a:rPr dirty="0"/>
              <a:t>be</a:t>
            </a:r>
            <a:r>
              <a:rPr dirty="0" spc="-20"/>
              <a:t> </a:t>
            </a:r>
            <a:r>
              <a:rPr dirty="0"/>
              <a:t>renewed</a:t>
            </a:r>
            <a:r>
              <a:rPr dirty="0" spc="-30"/>
              <a:t> </a:t>
            </a:r>
            <a:r>
              <a:rPr dirty="0"/>
              <a:t>at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5"/>
              <a:t> </a:t>
            </a:r>
            <a:r>
              <a:rPr dirty="0"/>
              <a:t>later</a:t>
            </a:r>
            <a:r>
              <a:rPr dirty="0" spc="-30"/>
              <a:t> </a:t>
            </a:r>
            <a:r>
              <a:rPr dirty="0"/>
              <a:t>time—either</a:t>
            </a:r>
            <a:r>
              <a:rPr dirty="0" spc="-25"/>
              <a:t> </a:t>
            </a:r>
            <a:r>
              <a:rPr dirty="0"/>
              <a:t>at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 spc="-20"/>
              <a:t>same </a:t>
            </a:r>
            <a:r>
              <a:rPr dirty="0"/>
              <a:t>meeting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35"/>
              <a:t> </a:t>
            </a:r>
            <a:r>
              <a:rPr dirty="0"/>
              <a:t>a</a:t>
            </a:r>
            <a:r>
              <a:rPr dirty="0" spc="-10"/>
              <a:t> </a:t>
            </a:r>
            <a:r>
              <a:rPr dirty="0"/>
              <a:t>later</a:t>
            </a:r>
            <a:r>
              <a:rPr dirty="0" spc="-25"/>
              <a:t> </a:t>
            </a:r>
            <a:r>
              <a:rPr dirty="0"/>
              <a:t>one.</a:t>
            </a:r>
            <a:r>
              <a:rPr dirty="0" spc="-140"/>
              <a:t> </a:t>
            </a:r>
            <a:r>
              <a:rPr dirty="0"/>
              <a:t>A</a:t>
            </a:r>
            <a:r>
              <a:rPr dirty="0" spc="-120"/>
              <a:t> </a:t>
            </a:r>
            <a:r>
              <a:rPr dirty="0"/>
              <a:t>motion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table</a:t>
            </a:r>
            <a:r>
              <a:rPr dirty="0" spc="-30"/>
              <a:t> </a:t>
            </a:r>
            <a:r>
              <a:rPr dirty="0"/>
              <a:t>requires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second.</a:t>
            </a:r>
            <a:r>
              <a:rPr dirty="0" spc="-55"/>
              <a:t> </a:t>
            </a:r>
            <a:r>
              <a:rPr dirty="0" spc="-20"/>
              <a:t>Once </a:t>
            </a:r>
            <a:r>
              <a:rPr dirty="0"/>
              <a:t>seconded,</a:t>
            </a:r>
            <a:r>
              <a:rPr dirty="0" spc="-70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motion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40"/>
              <a:t> </a:t>
            </a:r>
            <a:r>
              <a:rPr dirty="0"/>
              <a:t>table</a:t>
            </a:r>
            <a:r>
              <a:rPr dirty="0" spc="-30"/>
              <a:t> </a:t>
            </a:r>
            <a:r>
              <a:rPr dirty="0"/>
              <a:t>cannot</a:t>
            </a:r>
            <a:r>
              <a:rPr dirty="0" spc="-45"/>
              <a:t> </a:t>
            </a:r>
            <a:r>
              <a:rPr dirty="0"/>
              <a:t>be</a:t>
            </a:r>
            <a:r>
              <a:rPr dirty="0" spc="-30"/>
              <a:t> </a:t>
            </a:r>
            <a:r>
              <a:rPr dirty="0"/>
              <a:t>either</a:t>
            </a:r>
            <a:r>
              <a:rPr dirty="0" spc="-20"/>
              <a:t> </a:t>
            </a:r>
            <a:r>
              <a:rPr dirty="0"/>
              <a:t>debated</a:t>
            </a:r>
            <a:r>
              <a:rPr dirty="0" spc="-45"/>
              <a:t> </a:t>
            </a:r>
            <a:r>
              <a:rPr dirty="0"/>
              <a:t>or</a:t>
            </a:r>
            <a:r>
              <a:rPr dirty="0" spc="-35"/>
              <a:t> </a:t>
            </a:r>
            <a:r>
              <a:rPr dirty="0" spc="-10"/>
              <a:t>amended, </a:t>
            </a:r>
            <a:r>
              <a:rPr dirty="0"/>
              <a:t>but</a:t>
            </a:r>
            <a:r>
              <a:rPr dirty="0" spc="-30"/>
              <a:t> </a:t>
            </a:r>
            <a:r>
              <a:rPr dirty="0"/>
              <a:t>must</a:t>
            </a:r>
            <a:r>
              <a:rPr dirty="0" spc="-40"/>
              <a:t> </a:t>
            </a:r>
            <a:r>
              <a:rPr dirty="0"/>
              <a:t>be</a:t>
            </a:r>
            <a:r>
              <a:rPr dirty="0" spc="-10"/>
              <a:t> </a:t>
            </a:r>
            <a:r>
              <a:rPr dirty="0"/>
              <a:t>put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/>
              <a:t>immediate</a:t>
            </a:r>
            <a:r>
              <a:rPr dirty="0" spc="-30"/>
              <a:t> </a:t>
            </a:r>
            <a:r>
              <a:rPr dirty="0"/>
              <a:t>vote</a:t>
            </a:r>
            <a:r>
              <a:rPr dirty="0" spc="-20"/>
              <a:t> </a:t>
            </a:r>
            <a:r>
              <a:rPr dirty="0"/>
              <a:t>without</a:t>
            </a:r>
            <a:r>
              <a:rPr dirty="0" spc="-25"/>
              <a:t> </a:t>
            </a:r>
            <a:r>
              <a:rPr dirty="0" spc="-10"/>
              <a:t>discussion.</a:t>
            </a:r>
          </a:p>
          <a:p>
            <a:pPr marL="12700" marR="787400">
              <a:lnSpc>
                <a:spcPts val="2160"/>
              </a:lnSpc>
              <a:spcBef>
                <a:spcPts val="2020"/>
              </a:spcBef>
            </a:pPr>
            <a:r>
              <a:rPr dirty="0"/>
              <a:t>When</a:t>
            </a:r>
            <a:r>
              <a:rPr dirty="0" spc="-45"/>
              <a:t> </a:t>
            </a:r>
            <a:r>
              <a:rPr dirty="0"/>
              <a:t>it</a:t>
            </a:r>
            <a:r>
              <a:rPr dirty="0" spc="-30"/>
              <a:t> </a:t>
            </a:r>
            <a:r>
              <a:rPr dirty="0"/>
              <a:t>is</a:t>
            </a:r>
            <a:r>
              <a:rPr dirty="0" spc="-15"/>
              <a:t> </a:t>
            </a:r>
            <a:r>
              <a:rPr dirty="0"/>
              <a:t>desired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35"/>
              <a:t> </a:t>
            </a:r>
            <a:r>
              <a:rPr dirty="0"/>
              <a:t>resume</a:t>
            </a:r>
            <a:r>
              <a:rPr dirty="0" spc="-5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matter</a:t>
            </a:r>
            <a:r>
              <a:rPr dirty="0" spc="-40"/>
              <a:t> </a:t>
            </a:r>
            <a:r>
              <a:rPr dirty="0"/>
              <a:t>which</a:t>
            </a:r>
            <a:r>
              <a:rPr dirty="0" spc="-30"/>
              <a:t> </a:t>
            </a:r>
            <a:r>
              <a:rPr dirty="0"/>
              <a:t>was</a:t>
            </a:r>
            <a:r>
              <a:rPr dirty="0" spc="-30"/>
              <a:t> </a:t>
            </a:r>
            <a:r>
              <a:rPr dirty="0"/>
              <a:t>tabled,</a:t>
            </a:r>
            <a:r>
              <a:rPr dirty="0" spc="-50"/>
              <a:t> </a:t>
            </a:r>
            <a:r>
              <a:rPr dirty="0" spc="-25"/>
              <a:t>the </a:t>
            </a:r>
            <a:r>
              <a:rPr dirty="0"/>
              <a:t>correct</a:t>
            </a:r>
            <a:r>
              <a:rPr dirty="0" spc="-65"/>
              <a:t> </a:t>
            </a:r>
            <a:r>
              <a:rPr dirty="0"/>
              <a:t>motion</a:t>
            </a:r>
            <a:r>
              <a:rPr dirty="0" spc="-30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“take</a:t>
            </a:r>
            <a:r>
              <a:rPr dirty="0" spc="-40"/>
              <a:t> </a:t>
            </a:r>
            <a:r>
              <a:rPr dirty="0"/>
              <a:t>from</a:t>
            </a:r>
            <a:r>
              <a:rPr dirty="0" spc="-4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table.”</a:t>
            </a:r>
            <a:r>
              <a:rPr dirty="0" spc="-75"/>
              <a:t> </a:t>
            </a:r>
            <a:r>
              <a:rPr dirty="0"/>
              <a:t>This</a:t>
            </a:r>
            <a:r>
              <a:rPr dirty="0" spc="-5"/>
              <a:t> </a:t>
            </a:r>
            <a:r>
              <a:rPr dirty="0"/>
              <a:t>motion</a:t>
            </a:r>
            <a:r>
              <a:rPr dirty="0" spc="-30"/>
              <a:t> </a:t>
            </a:r>
            <a:r>
              <a:rPr dirty="0"/>
              <a:t>must</a:t>
            </a:r>
            <a:r>
              <a:rPr dirty="0" spc="-45"/>
              <a:t> </a:t>
            </a:r>
            <a:r>
              <a:rPr dirty="0" spc="-25"/>
              <a:t>be</a:t>
            </a:r>
          </a:p>
          <a:p>
            <a:pPr marL="12700">
              <a:lnSpc>
                <a:spcPts val="2010"/>
              </a:lnSpc>
            </a:pPr>
            <a:r>
              <a:rPr dirty="0"/>
              <a:t>seconded,</a:t>
            </a:r>
            <a:r>
              <a:rPr dirty="0" spc="-55"/>
              <a:t> </a:t>
            </a:r>
            <a:r>
              <a:rPr dirty="0"/>
              <a:t>and</a:t>
            </a:r>
            <a:r>
              <a:rPr dirty="0" spc="-20"/>
              <a:t>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/>
              <a:t>also</a:t>
            </a:r>
            <a:r>
              <a:rPr dirty="0" spc="-20"/>
              <a:t> </a:t>
            </a:r>
            <a:r>
              <a:rPr dirty="0"/>
              <a:t>not</a:t>
            </a:r>
            <a:r>
              <a:rPr dirty="0" spc="-25"/>
              <a:t> </a:t>
            </a:r>
            <a:r>
              <a:rPr dirty="0"/>
              <a:t>subject</a:t>
            </a:r>
            <a:r>
              <a:rPr dirty="0" spc="-45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debate</a:t>
            </a:r>
            <a:r>
              <a:rPr dirty="0" spc="-40"/>
              <a:t> </a:t>
            </a:r>
            <a:r>
              <a:rPr dirty="0"/>
              <a:t>or</a:t>
            </a:r>
            <a:r>
              <a:rPr dirty="0" spc="-25"/>
              <a:t> </a:t>
            </a:r>
            <a:r>
              <a:rPr dirty="0"/>
              <a:t>amendment.</a:t>
            </a:r>
            <a:r>
              <a:rPr dirty="0" spc="-55"/>
              <a:t> </a:t>
            </a:r>
            <a:r>
              <a:rPr dirty="0"/>
              <a:t>When</a:t>
            </a:r>
            <a:r>
              <a:rPr dirty="0" spc="-30"/>
              <a:t> </a:t>
            </a:r>
            <a:r>
              <a:rPr dirty="0" spc="-50"/>
              <a:t>a</a:t>
            </a:r>
          </a:p>
          <a:p>
            <a:pPr marL="12700" marR="389890">
              <a:lnSpc>
                <a:spcPts val="2160"/>
              </a:lnSpc>
              <a:spcBef>
                <a:spcPts val="155"/>
              </a:spcBef>
            </a:pPr>
            <a:r>
              <a:rPr dirty="0"/>
              <a:t>matter</a:t>
            </a:r>
            <a:r>
              <a:rPr dirty="0" spc="-40"/>
              <a:t>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/>
              <a:t>taken</a:t>
            </a:r>
            <a:r>
              <a:rPr dirty="0" spc="-35"/>
              <a:t> </a:t>
            </a:r>
            <a:r>
              <a:rPr dirty="0"/>
              <a:t>from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table,</a:t>
            </a:r>
            <a:r>
              <a:rPr dirty="0" spc="-35"/>
              <a:t> </a:t>
            </a:r>
            <a:r>
              <a:rPr dirty="0"/>
              <a:t>it</a:t>
            </a:r>
            <a:r>
              <a:rPr dirty="0" spc="-25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/>
              <a:t>taken</a:t>
            </a:r>
            <a:r>
              <a:rPr dirty="0" spc="-40"/>
              <a:t> </a:t>
            </a:r>
            <a:r>
              <a:rPr dirty="0"/>
              <a:t>with</a:t>
            </a:r>
            <a:r>
              <a:rPr dirty="0" spc="-25"/>
              <a:t> </a:t>
            </a:r>
            <a:r>
              <a:rPr dirty="0"/>
              <a:t>all</a:t>
            </a:r>
            <a:r>
              <a:rPr dirty="0" spc="-5"/>
              <a:t> </a:t>
            </a:r>
            <a:r>
              <a:rPr dirty="0"/>
              <a:t>previous</a:t>
            </a:r>
            <a:r>
              <a:rPr dirty="0" spc="-35"/>
              <a:t> </a:t>
            </a:r>
            <a:r>
              <a:rPr dirty="0" spc="-10"/>
              <a:t>actions, </a:t>
            </a:r>
            <a:r>
              <a:rPr dirty="0"/>
              <a:t>amendments,</a:t>
            </a:r>
            <a:r>
              <a:rPr dirty="0" spc="-60"/>
              <a:t> </a:t>
            </a:r>
            <a:r>
              <a:rPr dirty="0"/>
              <a:t>etc.,</a:t>
            </a:r>
            <a:r>
              <a:rPr dirty="0" spc="-45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resumed</a:t>
            </a:r>
            <a:r>
              <a:rPr dirty="0" spc="-70"/>
              <a:t> </a:t>
            </a:r>
            <a:r>
              <a:rPr dirty="0"/>
              <a:t>just</a:t>
            </a:r>
            <a:r>
              <a:rPr dirty="0" spc="-40"/>
              <a:t> </a:t>
            </a:r>
            <a:r>
              <a:rPr dirty="0"/>
              <a:t>as</a:t>
            </a:r>
            <a:r>
              <a:rPr dirty="0" spc="-30"/>
              <a:t> </a:t>
            </a:r>
            <a:r>
              <a:rPr dirty="0"/>
              <a:t>it</a:t>
            </a:r>
            <a:r>
              <a:rPr dirty="0" spc="-15"/>
              <a:t> </a:t>
            </a:r>
            <a:r>
              <a:rPr dirty="0"/>
              <a:t>was</a:t>
            </a:r>
            <a:r>
              <a:rPr dirty="0" spc="-40"/>
              <a:t> </a:t>
            </a:r>
            <a:r>
              <a:rPr dirty="0"/>
              <a:t>when</a:t>
            </a:r>
            <a:r>
              <a:rPr dirty="0" spc="-35"/>
              <a:t> </a:t>
            </a:r>
            <a:r>
              <a:rPr dirty="0" spc="-10"/>
              <a:t>tabled.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2003" y="7620"/>
            <a:ext cx="5497830" cy="1351280"/>
            <a:chOff x="32003" y="7620"/>
            <a:chExt cx="5497830" cy="135128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7620"/>
              <a:ext cx="5497830" cy="912113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3" y="446532"/>
              <a:ext cx="5372862" cy="91211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 spc="-20"/>
              <a:t>Taking</a:t>
            </a:r>
            <a:r>
              <a:rPr dirty="0" spc="-100"/>
              <a:t> </a:t>
            </a:r>
            <a:r>
              <a:rPr dirty="0"/>
              <a:t>Care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70"/>
              <a:t> </a:t>
            </a:r>
            <a:r>
              <a:rPr dirty="0" spc="-10"/>
              <a:t>Business: </a:t>
            </a:r>
            <a:r>
              <a:rPr dirty="0"/>
              <a:t>Deferring</a:t>
            </a:r>
            <a:r>
              <a:rPr dirty="0" spc="-80"/>
              <a:t> </a:t>
            </a:r>
            <a:r>
              <a:rPr dirty="0"/>
              <a:t>Motions</a:t>
            </a:r>
            <a:r>
              <a:rPr dirty="0" spc="-70"/>
              <a:t> </a:t>
            </a:r>
            <a:r>
              <a:rPr dirty="0" spc="-10"/>
              <a:t>(cont.)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6" name="object 6" descr=""/>
          <p:cNvSpPr txBox="1"/>
          <p:nvPr/>
        </p:nvSpPr>
        <p:spPr>
          <a:xfrm>
            <a:off x="707542" y="1388490"/>
            <a:ext cx="7592695" cy="466026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 marR="219075">
              <a:lnSpc>
                <a:spcPts val="2160"/>
              </a:lnSpc>
              <a:spcBef>
                <a:spcPts val="375"/>
              </a:spcBef>
            </a:pPr>
            <a:r>
              <a:rPr dirty="0" sz="2000" spc="-35">
                <a:latin typeface="Arial"/>
                <a:cs typeface="Arial"/>
              </a:rPr>
              <a:t>Tabling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matter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does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carry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time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limit.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kind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of </a:t>
            </a:r>
            <a:r>
              <a:rPr dirty="0" sz="2000">
                <a:latin typeface="Arial"/>
                <a:cs typeface="Arial"/>
              </a:rPr>
              <a:t>postponement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handled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follows:</a:t>
            </a:r>
            <a:endParaRPr sz="2000">
              <a:latin typeface="Arial"/>
              <a:cs typeface="Arial"/>
            </a:endParaRPr>
          </a:p>
          <a:p>
            <a:pPr marL="12700" marR="5080" indent="157480">
              <a:lnSpc>
                <a:spcPts val="2160"/>
              </a:lnSpc>
              <a:spcBef>
                <a:spcPts val="2005"/>
              </a:spcBef>
              <a:buChar char="•"/>
              <a:tabLst>
                <a:tab pos="170180" algn="l"/>
              </a:tabLst>
            </a:pPr>
            <a:r>
              <a:rPr dirty="0" sz="2000">
                <a:latin typeface="Arial"/>
                <a:cs typeface="Arial"/>
              </a:rPr>
              <a:t>Postpone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Set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Time: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When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object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future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time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at </a:t>
            </a:r>
            <a:r>
              <a:rPr dirty="0" sz="2000">
                <a:latin typeface="Arial"/>
                <a:cs typeface="Arial"/>
              </a:rPr>
              <a:t>which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matter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must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considered,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move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table. </a:t>
            </a:r>
            <a:r>
              <a:rPr dirty="0" sz="2000">
                <a:latin typeface="Arial"/>
                <a:cs typeface="Arial"/>
              </a:rPr>
              <a:t>Instead,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move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postpone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time,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date,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meeting.</a:t>
            </a:r>
            <a:r>
              <a:rPr dirty="0" sz="2000" spc="-1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motion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postpone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consideration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requires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second.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debated </a:t>
            </a:r>
            <a:r>
              <a:rPr dirty="0" sz="2000">
                <a:latin typeface="Arial"/>
                <a:cs typeface="Arial"/>
              </a:rPr>
              <a:t>before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being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voted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on,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amended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time.</a:t>
            </a:r>
            <a:endParaRPr sz="2000">
              <a:latin typeface="Arial"/>
              <a:cs typeface="Arial"/>
            </a:endParaRPr>
          </a:p>
          <a:p>
            <a:pPr marL="12700" marR="36195" indent="157480">
              <a:lnSpc>
                <a:spcPts val="2160"/>
              </a:lnSpc>
              <a:spcBef>
                <a:spcPts val="1995"/>
              </a:spcBef>
              <a:buChar char="•"/>
              <a:tabLst>
                <a:tab pos="170180" algn="l"/>
              </a:tabLst>
            </a:pPr>
            <a:r>
              <a:rPr dirty="0" sz="2000">
                <a:latin typeface="Arial"/>
                <a:cs typeface="Arial"/>
              </a:rPr>
              <a:t>Place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Committee: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When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desired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let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few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handle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0">
                <a:latin typeface="Arial"/>
                <a:cs typeface="Arial"/>
              </a:rPr>
              <a:t> given matter,</a:t>
            </a:r>
            <a:r>
              <a:rPr dirty="0" sz="2000" spc="-8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instead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tying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up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whole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needlessly,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this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is </a:t>
            </a:r>
            <a:r>
              <a:rPr dirty="0" sz="2000">
                <a:latin typeface="Arial"/>
                <a:cs typeface="Arial"/>
              </a:rPr>
              <a:t>done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committing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placing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committee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through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properly </a:t>
            </a:r>
            <a:r>
              <a:rPr dirty="0" sz="2000">
                <a:latin typeface="Arial"/>
                <a:cs typeface="Arial"/>
              </a:rPr>
              <a:t>worded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motion.</a:t>
            </a:r>
            <a:endParaRPr sz="2000">
              <a:latin typeface="Arial"/>
              <a:cs typeface="Arial"/>
            </a:endParaRPr>
          </a:p>
          <a:p>
            <a:pPr algn="just" marL="12700" marR="60325" indent="157480">
              <a:lnSpc>
                <a:spcPts val="2160"/>
              </a:lnSpc>
              <a:spcBef>
                <a:spcPts val="2005"/>
              </a:spcBef>
              <a:buChar char="•"/>
              <a:tabLst>
                <a:tab pos="170180" algn="l"/>
              </a:tabLst>
            </a:pPr>
            <a:r>
              <a:rPr dirty="0" sz="2000">
                <a:latin typeface="Arial"/>
                <a:cs typeface="Arial"/>
              </a:rPr>
              <a:t>Postpone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Indefinitely:</a:t>
            </a:r>
            <a:r>
              <a:rPr dirty="0" sz="2000" spc="-1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postpone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indefinitely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really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50">
                <a:latin typeface="Arial"/>
                <a:cs typeface="Arial"/>
              </a:rPr>
              <a:t>a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kill 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subject.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must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seconded,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debated,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but </a:t>
            </a:r>
            <a:r>
              <a:rPr dirty="0" sz="2000">
                <a:latin typeface="Arial"/>
                <a:cs typeface="Arial"/>
              </a:rPr>
              <a:t>cannot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amended.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3" y="227075"/>
            <a:ext cx="4472178" cy="91211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21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Overruling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 spc="-10"/>
              <a:t>Chair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88490"/>
            <a:ext cx="7724140" cy="436626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 marR="21590">
              <a:lnSpc>
                <a:spcPct val="90000"/>
              </a:lnSpc>
              <a:spcBef>
                <a:spcPts val="340"/>
              </a:spcBef>
            </a:pP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Chairman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“Chair”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has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certain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rights,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but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they </a:t>
            </a:r>
            <a:r>
              <a:rPr dirty="0" sz="2000">
                <a:latin typeface="Arial"/>
                <a:cs typeface="Arial"/>
              </a:rPr>
              <a:t>do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include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engineering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meeting,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“railroading”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certain </a:t>
            </a:r>
            <a:r>
              <a:rPr dirty="0" sz="2000">
                <a:latin typeface="Arial"/>
                <a:cs typeface="Arial"/>
              </a:rPr>
              <a:t>matters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through.</a:t>
            </a:r>
            <a:r>
              <a:rPr dirty="0" sz="2000" spc="-1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decision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chair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always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subjected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to </a:t>
            </a:r>
            <a:r>
              <a:rPr dirty="0" sz="2000">
                <a:latin typeface="Arial"/>
                <a:cs typeface="Arial"/>
              </a:rPr>
              <a:t>change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through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appeal.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55"/>
              </a:spcBef>
            </a:pPr>
            <a:endParaRPr sz="2000">
              <a:latin typeface="Arial"/>
              <a:cs typeface="Arial"/>
            </a:endParaRPr>
          </a:p>
          <a:p>
            <a:pPr marL="12700" marR="118110">
              <a:lnSpc>
                <a:spcPct val="90100"/>
              </a:lnSpc>
            </a:pPr>
            <a:r>
              <a:rPr dirty="0" sz="2000">
                <a:latin typeface="Arial"/>
                <a:cs typeface="Arial"/>
              </a:rPr>
              <a:t>When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member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rises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appeal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decision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chair,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their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motion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either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appeal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decision,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overrule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chair—</a:t>
            </a:r>
            <a:r>
              <a:rPr dirty="0" sz="2000" spc="-20">
                <a:latin typeface="Arial"/>
                <a:cs typeface="Arial"/>
              </a:rPr>
              <a:t>they </a:t>
            </a:r>
            <a:r>
              <a:rPr dirty="0" sz="2000">
                <a:latin typeface="Arial"/>
                <a:cs typeface="Arial"/>
              </a:rPr>
              <a:t>both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have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same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meaning.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70"/>
              </a:spcBef>
            </a:pP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90000"/>
              </a:lnSpc>
            </a:pPr>
            <a:r>
              <a:rPr dirty="0" sz="2000">
                <a:latin typeface="Arial"/>
                <a:cs typeface="Arial"/>
              </a:rPr>
              <a:t>Under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such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circumstances,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member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should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state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carefully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in </a:t>
            </a:r>
            <a:r>
              <a:rPr dirty="0" sz="2000">
                <a:latin typeface="Arial"/>
                <a:cs typeface="Arial"/>
              </a:rPr>
              <a:t>understandable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language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why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he/she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making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motion.</a:t>
            </a:r>
            <a:r>
              <a:rPr dirty="0" sz="2000" spc="-9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The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requires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second.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240394" y="6431076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888888"/>
                </a:solidFill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3" y="227075"/>
            <a:ext cx="4190238" cy="91211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21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Taking</a:t>
            </a:r>
            <a:r>
              <a:rPr dirty="0" spc="-120"/>
              <a:t> </a:t>
            </a:r>
            <a:r>
              <a:rPr dirty="0"/>
              <a:t>the</a:t>
            </a:r>
            <a:r>
              <a:rPr dirty="0" spc="-95"/>
              <a:t> </a:t>
            </a:r>
            <a:r>
              <a:rPr dirty="0" spc="-10"/>
              <a:t>Minutes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542" y="1388490"/>
            <a:ext cx="7571105" cy="413131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 marR="22860">
              <a:lnSpc>
                <a:spcPct val="90000"/>
              </a:lnSpc>
              <a:spcBef>
                <a:spcPts val="340"/>
              </a:spcBef>
            </a:pP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minutes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simply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record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proceedings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of </a:t>
            </a:r>
            <a:r>
              <a:rPr dirty="0" sz="2000">
                <a:latin typeface="Arial"/>
                <a:cs typeface="Arial"/>
              </a:rPr>
              <a:t>that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particular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meeting.</a:t>
            </a:r>
            <a:r>
              <a:rPr dirty="0" sz="2000" spc="-1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 such,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only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accepted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by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the </a:t>
            </a:r>
            <a:r>
              <a:rPr dirty="0" sz="2000" spc="-10">
                <a:latin typeface="Arial"/>
                <a:cs typeface="Arial"/>
              </a:rPr>
              <a:t>body.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short,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general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membership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only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accept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minutes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of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membership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meetings,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executive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board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only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accept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its </a:t>
            </a:r>
            <a:r>
              <a:rPr dirty="0" sz="2000">
                <a:latin typeface="Arial"/>
                <a:cs typeface="Arial"/>
              </a:rPr>
              <a:t>own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minutes,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etc.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Upon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reading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minutes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given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meeting, </a:t>
            </a:r>
            <a:r>
              <a:rPr dirty="0" sz="2000">
                <a:latin typeface="Arial"/>
                <a:cs typeface="Arial"/>
              </a:rPr>
              <a:t>they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subject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accept.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Sometimes,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corrections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raised,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minutes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accepted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corrected/read.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  <a:spcBef>
                <a:spcPts val="1764"/>
              </a:spcBef>
            </a:pPr>
            <a:r>
              <a:rPr dirty="0" sz="2000">
                <a:latin typeface="Arial"/>
                <a:cs typeface="Arial"/>
              </a:rPr>
              <a:t>Being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simply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record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proceedings,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minutes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may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0">
                <a:latin typeface="Arial"/>
                <a:cs typeface="Arial"/>
              </a:rPr>
              <a:t> corrected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</a:pPr>
            <a:r>
              <a:rPr dirty="0" sz="2000">
                <a:latin typeface="Arial"/>
                <a:cs typeface="Arial"/>
              </a:rPr>
              <a:t>at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any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time,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including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subsequent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meetings.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90000"/>
              </a:lnSpc>
              <a:spcBef>
                <a:spcPts val="1995"/>
              </a:spcBef>
            </a:pPr>
            <a:r>
              <a:rPr dirty="0" sz="2000">
                <a:latin typeface="Arial"/>
                <a:cs typeface="Arial"/>
              </a:rPr>
              <a:t>Minutes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shall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record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all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main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which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were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withdrawn,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all </a:t>
            </a:r>
            <a:r>
              <a:rPr dirty="0" sz="2000">
                <a:latin typeface="Arial"/>
                <a:cs typeface="Arial"/>
              </a:rPr>
              <a:t>points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order,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all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appeals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whether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lost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sustained.</a:t>
            </a:r>
            <a:r>
              <a:rPr dirty="0" sz="2000" spc="-10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The </a:t>
            </a:r>
            <a:r>
              <a:rPr dirty="0" sz="2000">
                <a:latin typeface="Arial"/>
                <a:cs typeface="Arial"/>
              </a:rPr>
              <a:t>makers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motions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should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recorded,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but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necessarily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the </a:t>
            </a:r>
            <a:r>
              <a:rPr dirty="0" sz="2000" spc="-10">
                <a:latin typeface="Arial"/>
                <a:cs typeface="Arial"/>
              </a:rPr>
              <a:t>seconders.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07542" y="5717540"/>
            <a:ext cx="7287895" cy="87947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date,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time,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place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well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time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of </a:t>
            </a:r>
            <a:r>
              <a:rPr dirty="0" sz="2000">
                <a:latin typeface="Arial"/>
                <a:cs typeface="Arial"/>
              </a:rPr>
              <a:t>adjournment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should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minutes.</a:t>
            </a:r>
            <a:r>
              <a:rPr dirty="0" sz="2000" spc="-1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Also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results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any</a:t>
            </a:r>
            <a:r>
              <a:rPr dirty="0" sz="2000" spc="-20">
                <a:latin typeface="Arial"/>
                <a:cs typeface="Arial"/>
              </a:rPr>
              <a:t> roll </a:t>
            </a:r>
            <a:r>
              <a:rPr dirty="0" sz="2000">
                <a:latin typeface="Arial"/>
                <a:cs typeface="Arial"/>
              </a:rPr>
              <a:t>call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votes,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full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report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tellers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who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tally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ballots.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542" y="1656715"/>
            <a:ext cx="7726045" cy="401320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85"/>
              </a:spcBef>
            </a:pP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website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section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b="1" i="1">
                <a:latin typeface="Arial"/>
                <a:cs typeface="Arial"/>
              </a:rPr>
              <a:t>Bylaws:</a:t>
            </a:r>
            <a:r>
              <a:rPr dirty="0" sz="2400" spc="-75" b="1" i="1">
                <a:latin typeface="Arial"/>
                <a:cs typeface="Arial"/>
              </a:rPr>
              <a:t> </a:t>
            </a:r>
            <a:r>
              <a:rPr dirty="0" sz="2400" b="1" i="1">
                <a:latin typeface="Arial"/>
                <a:cs typeface="Arial"/>
              </a:rPr>
              <a:t>Training,</a:t>
            </a:r>
            <a:r>
              <a:rPr dirty="0" sz="2400" spc="-95" b="1" i="1">
                <a:latin typeface="Arial"/>
                <a:cs typeface="Arial"/>
              </a:rPr>
              <a:t> </a:t>
            </a:r>
            <a:r>
              <a:rPr dirty="0" sz="2400" b="1" i="1">
                <a:latin typeface="Arial"/>
                <a:cs typeface="Arial"/>
              </a:rPr>
              <a:t>Forms</a:t>
            </a:r>
            <a:r>
              <a:rPr dirty="0" sz="2400" spc="-85" b="1" i="1">
                <a:latin typeface="Arial"/>
                <a:cs typeface="Arial"/>
              </a:rPr>
              <a:t> </a:t>
            </a:r>
            <a:r>
              <a:rPr dirty="0" sz="2400" spc="-50" b="1" i="1">
                <a:latin typeface="Arial"/>
                <a:cs typeface="Arial"/>
              </a:rPr>
              <a:t>&amp;</a:t>
            </a:r>
            <a:r>
              <a:rPr dirty="0" sz="2400" spc="-50" b="1" i="1">
                <a:latin typeface="Arial"/>
                <a:cs typeface="Arial"/>
              </a:rPr>
              <a:t> </a:t>
            </a:r>
            <a:r>
              <a:rPr dirty="0" sz="2400" b="1" i="1">
                <a:latin typeface="Arial"/>
                <a:cs typeface="Arial"/>
              </a:rPr>
              <a:t>Templates</a:t>
            </a:r>
            <a:r>
              <a:rPr dirty="0" sz="2400" spc="-95" b="1" i="1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found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under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Member/Post</a:t>
            </a:r>
            <a:r>
              <a:rPr dirty="0" sz="2400" spc="-8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Resources</a:t>
            </a:r>
            <a:r>
              <a:rPr dirty="0" sz="2400" spc="-65" b="1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of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“</a:t>
            </a:r>
            <a:r>
              <a:rPr dirty="0" sz="2400" b="1" i="1">
                <a:latin typeface="Arial"/>
                <a:cs typeface="Arial"/>
              </a:rPr>
              <a:t>My</a:t>
            </a:r>
            <a:r>
              <a:rPr dirty="0" sz="2400" spc="-35" b="1" i="1">
                <a:latin typeface="Arial"/>
                <a:cs typeface="Arial"/>
              </a:rPr>
              <a:t> </a:t>
            </a:r>
            <a:r>
              <a:rPr dirty="0" sz="2400" b="1" i="1">
                <a:latin typeface="Arial"/>
                <a:cs typeface="Arial"/>
              </a:rPr>
              <a:t>VFW</a:t>
            </a:r>
            <a:r>
              <a:rPr dirty="0" sz="2400">
                <a:latin typeface="Arial"/>
                <a:cs typeface="Arial"/>
              </a:rPr>
              <a:t>”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page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as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this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section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houses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digital </a:t>
            </a:r>
            <a:r>
              <a:rPr dirty="0" sz="2400">
                <a:latin typeface="Arial"/>
                <a:cs typeface="Arial"/>
              </a:rPr>
              <a:t>copy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2024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Podium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Edition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available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download.</a:t>
            </a:r>
            <a:endParaRPr sz="2400">
              <a:latin typeface="Arial"/>
              <a:cs typeface="Arial"/>
            </a:endParaRPr>
          </a:p>
          <a:p>
            <a:pPr marL="12700" marR="10160">
              <a:lnSpc>
                <a:spcPct val="90000"/>
              </a:lnSpc>
              <a:spcBef>
                <a:spcPts val="2595"/>
              </a:spcBef>
            </a:pP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Parliamentary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Procedure</a:t>
            </a:r>
            <a:r>
              <a:rPr dirty="0" sz="2400" spc="-114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Training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video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series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is </a:t>
            </a:r>
            <a:r>
              <a:rPr dirty="0" sz="2400">
                <a:latin typeface="Arial"/>
                <a:cs typeface="Arial"/>
              </a:rPr>
              <a:t>now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available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view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within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Bylaws:</a:t>
            </a:r>
            <a:r>
              <a:rPr dirty="0" sz="2400" spc="-10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Training,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Forms </a:t>
            </a:r>
            <a:r>
              <a:rPr dirty="0" sz="2400">
                <a:latin typeface="Arial"/>
                <a:cs typeface="Arial"/>
              </a:rPr>
              <a:t>&amp;</a:t>
            </a:r>
            <a:r>
              <a:rPr dirty="0" sz="2400" spc="-100">
                <a:latin typeface="Arial"/>
                <a:cs typeface="Arial"/>
              </a:rPr>
              <a:t> </a:t>
            </a:r>
            <a:r>
              <a:rPr dirty="0" sz="2400" spc="-30">
                <a:latin typeface="Arial"/>
                <a:cs typeface="Arial"/>
              </a:rPr>
              <a:t>Templates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section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VFW.org.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Given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by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VFW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National Parliamentarian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Joshua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Schreck,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these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ten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(10)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short </a:t>
            </a:r>
            <a:r>
              <a:rPr dirty="0" sz="2400">
                <a:latin typeface="Arial"/>
                <a:cs typeface="Arial"/>
              </a:rPr>
              <a:t>videos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cover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everything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from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how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make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handle </a:t>
            </a:r>
            <a:r>
              <a:rPr dirty="0" sz="2400">
                <a:latin typeface="Arial"/>
                <a:cs typeface="Arial"/>
              </a:rPr>
              <a:t>motions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challenging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announced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results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voice</a:t>
            </a:r>
            <a:r>
              <a:rPr dirty="0" sz="2400" spc="60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vote.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3" y="227075"/>
            <a:ext cx="5962650" cy="91211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21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VFW.org</a:t>
            </a:r>
            <a:r>
              <a:rPr dirty="0" spc="-114"/>
              <a:t> </a:t>
            </a:r>
            <a:r>
              <a:rPr dirty="0" spc="-10"/>
              <a:t>Training</a:t>
            </a:r>
            <a:r>
              <a:rPr dirty="0" spc="-120"/>
              <a:t> </a:t>
            </a:r>
            <a:r>
              <a:rPr dirty="0"/>
              <a:t>&amp;</a:t>
            </a:r>
            <a:r>
              <a:rPr dirty="0" spc="-90"/>
              <a:t> </a:t>
            </a:r>
            <a:r>
              <a:rPr dirty="0" spc="-10"/>
              <a:t>Support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240394" y="6431076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888888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32003" y="7620"/>
            <a:ext cx="6402070" cy="1351280"/>
            <a:chOff x="32003" y="7620"/>
            <a:chExt cx="6402070" cy="135128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7620"/>
              <a:ext cx="6401562" cy="912113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3" y="446532"/>
              <a:ext cx="4786122" cy="91211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/>
              <a:t>The</a:t>
            </a:r>
            <a:r>
              <a:rPr dirty="0" spc="-50"/>
              <a:t> </a:t>
            </a:r>
            <a:r>
              <a:rPr dirty="0"/>
              <a:t>Power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40"/>
              <a:t> </a:t>
            </a:r>
            <a:r>
              <a:rPr dirty="0"/>
              <a:t>Collective</a:t>
            </a:r>
            <a:r>
              <a:rPr dirty="0" spc="-55"/>
              <a:t> </a:t>
            </a:r>
            <a:r>
              <a:rPr dirty="0" spc="-25"/>
              <a:t>Voice </a:t>
            </a:r>
            <a:r>
              <a:rPr dirty="0"/>
              <a:t>and</a:t>
            </a:r>
            <a:r>
              <a:rPr dirty="0" spc="-55"/>
              <a:t> </a:t>
            </a:r>
            <a:r>
              <a:rPr dirty="0"/>
              <a:t>Collective</a:t>
            </a:r>
            <a:r>
              <a:rPr dirty="0" spc="-70"/>
              <a:t> </a:t>
            </a:r>
            <a:r>
              <a:rPr dirty="0" spc="-10"/>
              <a:t>Genius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707542" y="1388490"/>
            <a:ext cx="7586345" cy="436626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latin typeface="Arial"/>
                <a:cs typeface="Arial"/>
              </a:rPr>
              <a:t>When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used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correctly,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parliamentary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procedure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effective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tool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to </a:t>
            </a:r>
            <a:r>
              <a:rPr dirty="0" sz="2000">
                <a:latin typeface="Arial"/>
                <a:cs typeface="Arial"/>
              </a:rPr>
              <a:t>expedite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forward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progress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meeting;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however,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</a:t>
            </a:r>
            <a:r>
              <a:rPr dirty="0" sz="2000" spc="-25">
                <a:latin typeface="Arial"/>
                <a:cs typeface="Arial"/>
              </a:rPr>
              <a:t> any </a:t>
            </a:r>
            <a:r>
              <a:rPr dirty="0" sz="2000">
                <a:latin typeface="Arial"/>
                <a:cs typeface="Arial"/>
              </a:rPr>
              <a:t>tool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parliamentary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procedure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misused.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55"/>
              </a:spcBef>
            </a:pPr>
            <a:endParaRPr sz="2000">
              <a:latin typeface="Arial"/>
              <a:cs typeface="Arial"/>
            </a:endParaRPr>
          </a:p>
          <a:p>
            <a:pPr marL="12700" marR="117475">
              <a:lnSpc>
                <a:spcPts val="2160"/>
              </a:lnSpc>
              <a:spcBef>
                <a:spcPts val="5"/>
              </a:spcBef>
            </a:pPr>
            <a:r>
              <a:rPr dirty="0" sz="2000">
                <a:latin typeface="Arial"/>
                <a:cs typeface="Arial"/>
              </a:rPr>
              <a:t>It’s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important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remember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this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tool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used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benefit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our </a:t>
            </a:r>
            <a:r>
              <a:rPr dirty="0" sz="2000">
                <a:latin typeface="Arial"/>
                <a:cs typeface="Arial"/>
              </a:rPr>
              <a:t>society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–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VFW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never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hinder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progress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forward momentum.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35"/>
              </a:spcBef>
            </a:pPr>
            <a:endParaRPr sz="2000">
              <a:latin typeface="Arial"/>
              <a:cs typeface="Arial"/>
            </a:endParaRPr>
          </a:p>
          <a:p>
            <a:pPr marL="12700" marR="190500">
              <a:lnSpc>
                <a:spcPct val="90000"/>
              </a:lnSpc>
            </a:pPr>
            <a:r>
              <a:rPr dirty="0" sz="2000">
                <a:latin typeface="Arial"/>
                <a:cs typeface="Arial"/>
              </a:rPr>
              <a:t>As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all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things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do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VFW,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must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always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seek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to </a:t>
            </a:r>
            <a:r>
              <a:rPr dirty="0" sz="2000">
                <a:latin typeface="Arial"/>
                <a:cs typeface="Arial"/>
              </a:rPr>
              <a:t>understand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first,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order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better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mentors,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educators,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and </a:t>
            </a:r>
            <a:r>
              <a:rPr dirty="0" sz="2000">
                <a:latin typeface="Arial"/>
                <a:cs typeface="Arial"/>
              </a:rPr>
              <a:t>leaders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rather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berate,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reject,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dispel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those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who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not </a:t>
            </a:r>
            <a:r>
              <a:rPr dirty="0" sz="2000">
                <a:latin typeface="Arial"/>
                <a:cs typeface="Arial"/>
              </a:rPr>
              <a:t>understand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disagree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with.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3693971" cy="6857999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59022" y="628095"/>
            <a:ext cx="3489958" cy="121721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45079" y="1947494"/>
            <a:ext cx="4570730" cy="18548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62255" marR="5080" indent="-250190">
              <a:lnSpc>
                <a:spcPct val="100000"/>
              </a:lnSpc>
              <a:spcBef>
                <a:spcPts val="100"/>
              </a:spcBef>
            </a:pPr>
            <a:r>
              <a:rPr dirty="0" sz="6000">
                <a:solidFill>
                  <a:srgbClr val="2D75B6"/>
                </a:solidFill>
                <a:latin typeface="Calibri"/>
                <a:cs typeface="Calibri"/>
              </a:rPr>
              <a:t>What</a:t>
            </a:r>
            <a:r>
              <a:rPr dirty="0" sz="6000" spc="-17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dirty="0" sz="6000">
                <a:solidFill>
                  <a:srgbClr val="2D75B6"/>
                </a:solidFill>
                <a:latin typeface="Calibri"/>
                <a:cs typeface="Calibri"/>
              </a:rPr>
              <a:t>are</a:t>
            </a:r>
            <a:r>
              <a:rPr dirty="0" sz="6000" spc="-17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dirty="0" sz="6000" spc="-20">
                <a:solidFill>
                  <a:srgbClr val="2D75B6"/>
                </a:solidFill>
                <a:latin typeface="Calibri"/>
                <a:cs typeface="Calibri"/>
              </a:rPr>
              <a:t>your </a:t>
            </a:r>
            <a:r>
              <a:rPr dirty="0" sz="6000" spc="-10">
                <a:solidFill>
                  <a:srgbClr val="2D75B6"/>
                </a:solidFill>
                <a:latin typeface="Calibri"/>
                <a:cs typeface="Calibri"/>
              </a:rPr>
              <a:t>QUESTIONS?</a:t>
            </a:r>
            <a:endParaRPr sz="6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947286" y="4556582"/>
            <a:ext cx="4136390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Arial"/>
                <a:cs typeface="Arial"/>
              </a:rPr>
              <a:t>David</a:t>
            </a:r>
            <a:r>
              <a:rPr dirty="0" sz="2400" spc="-1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A.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Kuta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latin typeface="Arial"/>
                <a:cs typeface="Arial"/>
              </a:rPr>
              <a:t>State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Senior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Vice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Commander </a:t>
            </a:r>
            <a:r>
              <a:rPr dirty="0" sz="2400">
                <a:latin typeface="Arial"/>
                <a:cs typeface="Arial"/>
              </a:rPr>
              <a:t>Phone: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916-247-9301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Email: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  <a:hlinkClick r:id="rId4"/>
              </a:rPr>
              <a:t>kuta@vfwca.org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542" y="1388490"/>
            <a:ext cx="7694930" cy="51676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i="1">
                <a:latin typeface="Arial"/>
                <a:cs typeface="Arial"/>
              </a:rPr>
              <a:t>The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presiding</a:t>
            </a:r>
            <a:r>
              <a:rPr dirty="0" sz="2000" spc="-4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officer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is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the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servant</a:t>
            </a:r>
            <a:r>
              <a:rPr dirty="0" sz="2000" spc="-6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of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the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organization.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  <a:spcBef>
                <a:spcPts val="1760"/>
              </a:spcBef>
            </a:pPr>
            <a:r>
              <a:rPr dirty="0" sz="2000" i="1">
                <a:latin typeface="Arial"/>
                <a:cs typeface="Arial"/>
              </a:rPr>
              <a:t>All</a:t>
            </a:r>
            <a:r>
              <a:rPr dirty="0" sz="2000" spc="-1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his/her</a:t>
            </a:r>
            <a:r>
              <a:rPr dirty="0" sz="2000" spc="-4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acts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at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meetings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and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conventions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must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have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the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body’s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</a:pPr>
            <a:r>
              <a:rPr dirty="0" sz="2000" i="1">
                <a:latin typeface="Arial"/>
                <a:cs typeface="Arial"/>
              </a:rPr>
              <a:t>approval,</a:t>
            </a:r>
            <a:r>
              <a:rPr dirty="0" sz="2000" spc="-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unless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</a:t>
            </a:r>
            <a:r>
              <a:rPr dirty="0" sz="2000" spc="-1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bylaw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makes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them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independent.</a:t>
            </a:r>
            <a:endParaRPr sz="2000">
              <a:latin typeface="Arial"/>
              <a:cs typeface="Arial"/>
            </a:endParaRPr>
          </a:p>
          <a:p>
            <a:pPr marL="12700" marR="43815">
              <a:lnSpc>
                <a:spcPts val="2160"/>
              </a:lnSpc>
              <a:spcBef>
                <a:spcPts val="2025"/>
              </a:spcBef>
            </a:pPr>
            <a:r>
              <a:rPr dirty="0" sz="2000" i="1">
                <a:latin typeface="Arial"/>
                <a:cs typeface="Arial"/>
              </a:rPr>
              <a:t>Presiding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officers</a:t>
            </a:r>
            <a:r>
              <a:rPr dirty="0" sz="2000" spc="-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who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are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ignorant</a:t>
            </a:r>
            <a:r>
              <a:rPr dirty="0" sz="2000" spc="-7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of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parliamentary</a:t>
            </a:r>
            <a:r>
              <a:rPr dirty="0" sz="2000" spc="-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law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or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who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spc="-20" i="1">
                <a:latin typeface="Arial"/>
                <a:cs typeface="Arial"/>
              </a:rPr>
              <a:t>defy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the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body’s</a:t>
            </a:r>
            <a:r>
              <a:rPr dirty="0" sz="2000" spc="-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will</a:t>
            </a:r>
            <a:r>
              <a:rPr dirty="0" sz="2000" spc="-1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or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deny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to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the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members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the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proper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exercise</a:t>
            </a:r>
            <a:r>
              <a:rPr dirty="0" sz="2000" spc="-7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of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their </a:t>
            </a:r>
            <a:r>
              <a:rPr dirty="0" sz="2000" i="1">
                <a:latin typeface="Arial"/>
                <a:cs typeface="Arial"/>
              </a:rPr>
              <a:t>rights</a:t>
            </a:r>
            <a:r>
              <a:rPr dirty="0" sz="2000" spc="-4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are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sad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spectacle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before</a:t>
            </a:r>
            <a:r>
              <a:rPr dirty="0" sz="2000" spc="-5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intelligent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assemblies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spc="-25" i="1">
                <a:latin typeface="Arial"/>
                <a:cs typeface="Arial"/>
              </a:rPr>
              <a:t>and </a:t>
            </a:r>
            <a:r>
              <a:rPr dirty="0" sz="2000" i="1">
                <a:latin typeface="Arial"/>
                <a:cs typeface="Arial"/>
              </a:rPr>
              <a:t>frequently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cause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discontent</a:t>
            </a:r>
            <a:r>
              <a:rPr dirty="0" sz="2000" spc="-6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and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disunity.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35"/>
              </a:spcBef>
            </a:pPr>
            <a:r>
              <a:rPr dirty="0" sz="2000" i="1">
                <a:latin typeface="Arial"/>
                <a:cs typeface="Arial"/>
              </a:rPr>
              <a:t>Capable</a:t>
            </a:r>
            <a:r>
              <a:rPr dirty="0" sz="2000" spc="-5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presiding</a:t>
            </a:r>
            <a:r>
              <a:rPr dirty="0" sz="2000" spc="-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officers</a:t>
            </a:r>
            <a:r>
              <a:rPr dirty="0" sz="2000" spc="-7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make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good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meetings.</a:t>
            </a:r>
            <a:endParaRPr sz="2000">
              <a:latin typeface="Arial"/>
              <a:cs typeface="Arial"/>
            </a:endParaRPr>
          </a:p>
          <a:p>
            <a:pPr marL="12700" marR="270510">
              <a:lnSpc>
                <a:spcPct val="90000"/>
              </a:lnSpc>
              <a:spcBef>
                <a:spcPts val="2005"/>
              </a:spcBef>
            </a:pPr>
            <a:r>
              <a:rPr dirty="0" sz="2000" i="1">
                <a:latin typeface="Arial"/>
                <a:cs typeface="Arial"/>
              </a:rPr>
              <a:t>Incompetent,</a:t>
            </a:r>
            <a:r>
              <a:rPr dirty="0" sz="2000" spc="-8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abusive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or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obnoxious</a:t>
            </a:r>
            <a:r>
              <a:rPr dirty="0" sz="2000" spc="-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presiding</a:t>
            </a:r>
            <a:r>
              <a:rPr dirty="0" sz="2000" spc="-5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officers</a:t>
            </a:r>
            <a:r>
              <a:rPr dirty="0" sz="2000" spc="-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can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spc="-25" i="1">
                <a:latin typeface="Arial"/>
                <a:cs typeface="Arial"/>
              </a:rPr>
              <a:t>be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censured;</a:t>
            </a:r>
            <a:r>
              <a:rPr dirty="0" sz="2000" spc="-7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and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their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tenure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of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office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can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be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shortened</a:t>
            </a:r>
            <a:r>
              <a:rPr dirty="0" sz="2000" spc="-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or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abolished </a:t>
            </a:r>
            <a:r>
              <a:rPr dirty="0" sz="2000" i="1">
                <a:latin typeface="Arial"/>
                <a:cs typeface="Arial"/>
              </a:rPr>
              <a:t>altogether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by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</a:t>
            </a:r>
            <a:r>
              <a:rPr dirty="0" sz="2000" spc="-1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2/3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vote,</a:t>
            </a:r>
            <a:r>
              <a:rPr dirty="0" sz="2000" spc="-4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and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thus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they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may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be</a:t>
            </a:r>
            <a:r>
              <a:rPr dirty="0" sz="2000" spc="-1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legislated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out</a:t>
            </a:r>
            <a:r>
              <a:rPr dirty="0" sz="2000" spc="-25" i="1">
                <a:latin typeface="Arial"/>
                <a:cs typeface="Arial"/>
              </a:rPr>
              <a:t> of </a:t>
            </a:r>
            <a:r>
              <a:rPr dirty="0" sz="2000" i="1">
                <a:latin typeface="Arial"/>
                <a:cs typeface="Arial"/>
              </a:rPr>
              <a:t>office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at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any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meeting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with</a:t>
            </a:r>
            <a:r>
              <a:rPr dirty="0" sz="2000" spc="-1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prior</a:t>
            </a:r>
            <a:r>
              <a:rPr dirty="0" sz="2000" spc="-45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notice.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160"/>
              </a:lnSpc>
              <a:spcBef>
                <a:spcPts val="2025"/>
              </a:spcBef>
            </a:pPr>
            <a:r>
              <a:rPr dirty="0" sz="2000" spc="-10" i="1">
                <a:latin typeface="Arial"/>
                <a:cs typeface="Arial"/>
              </a:rPr>
              <a:t>You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are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not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expected</a:t>
            </a:r>
            <a:r>
              <a:rPr dirty="0" sz="2000" spc="-6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to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know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all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the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law,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but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you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are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expected</a:t>
            </a:r>
            <a:r>
              <a:rPr dirty="0" sz="2000" spc="-6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to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spc="-25" i="1">
                <a:latin typeface="Arial"/>
                <a:cs typeface="Arial"/>
              </a:rPr>
              <a:t>be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able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to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at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least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match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the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members’</a:t>
            </a:r>
            <a:r>
              <a:rPr dirty="0" sz="2000" spc="-1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combined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basic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knowledge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of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spc="-25" i="1">
                <a:latin typeface="Arial"/>
                <a:cs typeface="Arial"/>
              </a:rPr>
              <a:t>it.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3" y="227075"/>
            <a:ext cx="5689854" cy="91211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21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Note</a:t>
            </a:r>
            <a:r>
              <a:rPr dirty="0" spc="-50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Presiding</a:t>
            </a:r>
            <a:r>
              <a:rPr dirty="0" spc="-45"/>
              <a:t> </a:t>
            </a:r>
            <a:r>
              <a:rPr dirty="0" spc="-10"/>
              <a:t>Officers: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542" y="1388490"/>
            <a:ext cx="7699375" cy="462661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 marR="31623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latin typeface="Arial"/>
                <a:cs typeface="Arial"/>
              </a:rPr>
              <a:t>Parliamentary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procedure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body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ethics,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rules,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customs </a:t>
            </a:r>
            <a:r>
              <a:rPr dirty="0" sz="2000">
                <a:latin typeface="Arial"/>
                <a:cs typeface="Arial"/>
              </a:rPr>
              <a:t>governing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other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operations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clubs,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organizations, </a:t>
            </a:r>
            <a:r>
              <a:rPr dirty="0" sz="2000">
                <a:latin typeface="Arial"/>
                <a:cs typeface="Arial"/>
              </a:rPr>
              <a:t>legislative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bodies,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other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deliberative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assemblies.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10"/>
              </a:spcBef>
            </a:pP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160"/>
              </a:lnSpc>
            </a:pPr>
            <a:r>
              <a:rPr dirty="0" sz="2000">
                <a:latin typeface="Arial"/>
                <a:cs typeface="Arial"/>
              </a:rPr>
              <a:t>Our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bylaws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govern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our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proceedings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Section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1001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our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Manual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Procedure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define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our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“Rules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Order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Governing</a:t>
            </a:r>
            <a:r>
              <a:rPr dirty="0" sz="2000" spc="-1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All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Meetings.”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Arial"/>
              <a:cs typeface="Arial"/>
            </a:endParaRPr>
          </a:p>
          <a:p>
            <a:pPr marL="12700" marR="77470">
              <a:lnSpc>
                <a:spcPts val="2160"/>
              </a:lnSpc>
              <a:spcBef>
                <a:spcPts val="5"/>
              </a:spcBef>
            </a:pPr>
            <a:r>
              <a:rPr dirty="0" sz="2000">
                <a:latin typeface="Arial"/>
                <a:cs typeface="Arial"/>
              </a:rPr>
              <a:t>As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stated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within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this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Section,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any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procedural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matter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provided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for </a:t>
            </a:r>
            <a:r>
              <a:rPr dirty="0" sz="2000">
                <a:latin typeface="Arial"/>
                <a:cs typeface="Arial"/>
              </a:rPr>
              <a:t>within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our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Manual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Procedure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Ritual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governed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by </a:t>
            </a:r>
            <a:r>
              <a:rPr dirty="0" sz="2000">
                <a:latin typeface="Arial"/>
                <a:cs typeface="Arial"/>
              </a:rPr>
              <a:t>Robert’s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Rules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Order</a:t>
            </a:r>
            <a:r>
              <a:rPr dirty="0" sz="2000" spc="-8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Newly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Revised.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35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u="sng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Our</a:t>
            </a:r>
            <a:r>
              <a:rPr dirty="0" u="sng" sz="2000" spc="-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bylaws</a:t>
            </a:r>
            <a:r>
              <a:rPr dirty="0" u="sng" sz="2000" spc="-5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always</a:t>
            </a:r>
            <a:r>
              <a:rPr dirty="0" u="sng" sz="2000" spc="-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take</a:t>
            </a:r>
            <a:r>
              <a:rPr dirty="0" u="sng" sz="2000" spc="-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precedence.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32003" y="7620"/>
            <a:ext cx="5603240" cy="1351280"/>
            <a:chOff x="32003" y="7620"/>
            <a:chExt cx="5603240" cy="135128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7620"/>
              <a:ext cx="2102358" cy="912113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3" y="446532"/>
              <a:ext cx="5602986" cy="91211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65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25"/>
              <a:t> is</a:t>
            </a:r>
          </a:p>
          <a:p>
            <a:pPr marL="12700">
              <a:lnSpc>
                <a:spcPts val="3650"/>
              </a:lnSpc>
            </a:pPr>
            <a:r>
              <a:rPr dirty="0"/>
              <a:t>Parliamentary</a:t>
            </a:r>
            <a:r>
              <a:rPr dirty="0" spc="-120"/>
              <a:t> </a:t>
            </a:r>
            <a:r>
              <a:rPr dirty="0" spc="-10"/>
              <a:t>Procedure?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65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25"/>
              <a:t> is</a:t>
            </a:r>
          </a:p>
          <a:p>
            <a:pPr marL="12700">
              <a:lnSpc>
                <a:spcPts val="3650"/>
              </a:lnSpc>
            </a:pPr>
            <a:r>
              <a:rPr dirty="0"/>
              <a:t>Parliamentary</a:t>
            </a:r>
            <a:r>
              <a:rPr dirty="0" spc="-120"/>
              <a:t> </a:t>
            </a:r>
            <a:r>
              <a:rPr dirty="0" spc="-10"/>
              <a:t>Procedure?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69795" y="1320291"/>
            <a:ext cx="5710808" cy="5036058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marL="12700" marR="228600">
              <a:lnSpc>
                <a:spcPts val="2160"/>
              </a:lnSpc>
              <a:spcBef>
                <a:spcPts val="375"/>
              </a:spcBef>
            </a:pPr>
            <a:r>
              <a:rPr dirty="0"/>
              <a:t>Section</a:t>
            </a:r>
            <a:r>
              <a:rPr dirty="0" spc="-35"/>
              <a:t> </a:t>
            </a:r>
            <a:r>
              <a:rPr dirty="0"/>
              <a:t>1001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National</a:t>
            </a:r>
            <a:r>
              <a:rPr dirty="0" spc="-25"/>
              <a:t> </a:t>
            </a:r>
            <a:r>
              <a:rPr dirty="0"/>
              <a:t>Manual</a:t>
            </a:r>
            <a:r>
              <a:rPr dirty="0" spc="-40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Procedure</a:t>
            </a:r>
            <a:r>
              <a:rPr dirty="0" spc="-70"/>
              <a:t> </a:t>
            </a:r>
            <a:r>
              <a:rPr dirty="0"/>
              <a:t>are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Rules</a:t>
            </a:r>
            <a:r>
              <a:rPr dirty="0" spc="-30"/>
              <a:t> </a:t>
            </a:r>
            <a:r>
              <a:rPr dirty="0" spc="-25"/>
              <a:t>of </a:t>
            </a:r>
            <a:r>
              <a:rPr dirty="0"/>
              <a:t>Order</a:t>
            </a:r>
            <a:r>
              <a:rPr dirty="0" spc="-50"/>
              <a:t> </a:t>
            </a:r>
            <a:r>
              <a:rPr dirty="0"/>
              <a:t>that</a:t>
            </a:r>
            <a:r>
              <a:rPr dirty="0" spc="-35"/>
              <a:t> </a:t>
            </a:r>
            <a:r>
              <a:rPr dirty="0"/>
              <a:t>govern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conduct</a:t>
            </a:r>
            <a:r>
              <a:rPr dirty="0" spc="-50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all</a:t>
            </a:r>
            <a:r>
              <a:rPr dirty="0" spc="-5"/>
              <a:t> </a:t>
            </a:r>
            <a:r>
              <a:rPr dirty="0" spc="-10"/>
              <a:t>meetings.</a:t>
            </a:r>
          </a:p>
          <a:p>
            <a:pPr>
              <a:lnSpc>
                <a:spcPct val="100000"/>
              </a:lnSpc>
            </a:pPr>
          </a:p>
          <a:p>
            <a:pPr>
              <a:lnSpc>
                <a:spcPct val="100000"/>
              </a:lnSpc>
              <a:spcBef>
                <a:spcPts val="1555"/>
              </a:spcBef>
            </a:pPr>
          </a:p>
          <a:p>
            <a:pPr marL="12700" marR="5080">
              <a:lnSpc>
                <a:spcPts val="2160"/>
              </a:lnSpc>
              <a:spcBef>
                <a:spcPts val="5"/>
              </a:spcBef>
            </a:pPr>
            <a:r>
              <a:rPr dirty="0"/>
              <a:t>Any</a:t>
            </a:r>
            <a:r>
              <a:rPr dirty="0" spc="-20"/>
              <a:t> </a:t>
            </a:r>
            <a:r>
              <a:rPr dirty="0"/>
              <a:t>procedural</a:t>
            </a:r>
            <a:r>
              <a:rPr dirty="0" spc="-40"/>
              <a:t> </a:t>
            </a:r>
            <a:r>
              <a:rPr dirty="0"/>
              <a:t>matter</a:t>
            </a:r>
            <a:r>
              <a:rPr dirty="0" spc="-45"/>
              <a:t> </a:t>
            </a:r>
            <a:r>
              <a:rPr dirty="0"/>
              <a:t>not</a:t>
            </a:r>
            <a:r>
              <a:rPr dirty="0" spc="-30"/>
              <a:t> </a:t>
            </a:r>
            <a:r>
              <a:rPr dirty="0"/>
              <a:t>provided</a:t>
            </a:r>
            <a:r>
              <a:rPr dirty="0" spc="-25"/>
              <a:t> </a:t>
            </a:r>
            <a:r>
              <a:rPr dirty="0"/>
              <a:t>for</a:t>
            </a:r>
            <a:r>
              <a:rPr dirty="0" spc="-35"/>
              <a:t> </a:t>
            </a:r>
            <a:r>
              <a:rPr dirty="0"/>
              <a:t>by</a:t>
            </a:r>
            <a:r>
              <a:rPr dirty="0" spc="-20"/>
              <a:t> </a:t>
            </a:r>
            <a:r>
              <a:rPr dirty="0"/>
              <a:t>this</a:t>
            </a:r>
            <a:r>
              <a:rPr dirty="0" spc="-10"/>
              <a:t> </a:t>
            </a:r>
            <a:r>
              <a:rPr dirty="0"/>
              <a:t>Section</a:t>
            </a:r>
            <a:r>
              <a:rPr dirty="0" spc="-25"/>
              <a:t> </a:t>
            </a:r>
            <a:r>
              <a:rPr dirty="0"/>
              <a:t>or</a:t>
            </a:r>
            <a:r>
              <a:rPr dirty="0" spc="-35"/>
              <a:t> </a:t>
            </a:r>
            <a:r>
              <a:rPr dirty="0" spc="-10"/>
              <a:t>Convention </a:t>
            </a:r>
            <a:r>
              <a:rPr dirty="0"/>
              <a:t>Rules</a:t>
            </a:r>
            <a:r>
              <a:rPr dirty="0" spc="-45"/>
              <a:t> </a:t>
            </a:r>
            <a:r>
              <a:rPr dirty="0"/>
              <a:t>shall</a:t>
            </a:r>
            <a:r>
              <a:rPr dirty="0" spc="-45"/>
              <a:t> </a:t>
            </a:r>
            <a:r>
              <a:rPr dirty="0"/>
              <a:t>be</a:t>
            </a:r>
            <a:r>
              <a:rPr dirty="0" spc="-30"/>
              <a:t> </a:t>
            </a:r>
            <a:r>
              <a:rPr dirty="0"/>
              <a:t>governed</a:t>
            </a:r>
            <a:r>
              <a:rPr dirty="0" spc="-60"/>
              <a:t> </a:t>
            </a:r>
            <a:r>
              <a:rPr dirty="0"/>
              <a:t>by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45"/>
              <a:t> </a:t>
            </a:r>
            <a:r>
              <a:rPr dirty="0"/>
              <a:t>current</a:t>
            </a:r>
            <a:r>
              <a:rPr dirty="0" spc="-70"/>
              <a:t> </a:t>
            </a:r>
            <a:r>
              <a:rPr dirty="0"/>
              <a:t>Robert’s</a:t>
            </a:r>
            <a:r>
              <a:rPr dirty="0" spc="-55"/>
              <a:t> </a:t>
            </a:r>
            <a:r>
              <a:rPr dirty="0"/>
              <a:t>Rules</a:t>
            </a:r>
            <a:r>
              <a:rPr dirty="0" spc="-50"/>
              <a:t> </a:t>
            </a:r>
            <a:r>
              <a:rPr dirty="0"/>
              <a:t>of</a:t>
            </a:r>
            <a:r>
              <a:rPr dirty="0" spc="-35"/>
              <a:t> </a:t>
            </a:r>
            <a:r>
              <a:rPr dirty="0" spc="-10"/>
              <a:t>Order, </a:t>
            </a:r>
            <a:r>
              <a:rPr dirty="0"/>
              <a:t>Newly</a:t>
            </a:r>
            <a:r>
              <a:rPr dirty="0" spc="-65"/>
              <a:t> </a:t>
            </a:r>
            <a:r>
              <a:rPr dirty="0" spc="-10"/>
              <a:t>Revised.</a:t>
            </a:r>
          </a:p>
          <a:p>
            <a:pPr>
              <a:lnSpc>
                <a:spcPct val="100000"/>
              </a:lnSpc>
            </a:pPr>
          </a:p>
          <a:p>
            <a:pPr>
              <a:lnSpc>
                <a:spcPct val="100000"/>
              </a:lnSpc>
              <a:spcBef>
                <a:spcPts val="1535"/>
              </a:spcBef>
            </a:pPr>
          </a:p>
          <a:p>
            <a:pPr marL="12700" marR="76835">
              <a:lnSpc>
                <a:spcPct val="90000"/>
              </a:lnSpc>
            </a:pPr>
            <a:r>
              <a:rPr dirty="0"/>
              <a:t>Such</a:t>
            </a:r>
            <a:r>
              <a:rPr dirty="0" spc="-30"/>
              <a:t> </a:t>
            </a:r>
            <a:r>
              <a:rPr dirty="0"/>
              <a:t>rules</a:t>
            </a:r>
            <a:r>
              <a:rPr dirty="0" spc="-35"/>
              <a:t> </a:t>
            </a:r>
            <a:r>
              <a:rPr dirty="0"/>
              <a:t>may</a:t>
            </a:r>
            <a:r>
              <a:rPr dirty="0" spc="-20"/>
              <a:t> </a:t>
            </a:r>
            <a:r>
              <a:rPr dirty="0"/>
              <a:t>be</a:t>
            </a:r>
            <a:r>
              <a:rPr dirty="0" spc="-25"/>
              <a:t> </a:t>
            </a:r>
            <a:r>
              <a:rPr dirty="0"/>
              <a:t>altered</a:t>
            </a:r>
            <a:r>
              <a:rPr dirty="0" spc="-40"/>
              <a:t> </a:t>
            </a:r>
            <a:r>
              <a:rPr dirty="0"/>
              <a:t>or</a:t>
            </a:r>
            <a:r>
              <a:rPr dirty="0" spc="-25"/>
              <a:t> </a:t>
            </a:r>
            <a:r>
              <a:rPr dirty="0"/>
              <a:t>amended</a:t>
            </a:r>
            <a:r>
              <a:rPr dirty="0" spc="-40"/>
              <a:t> </a:t>
            </a:r>
            <a:r>
              <a:rPr dirty="0"/>
              <a:t>at</a:t>
            </a:r>
            <a:r>
              <a:rPr dirty="0" spc="-30"/>
              <a:t> </a:t>
            </a:r>
            <a:r>
              <a:rPr dirty="0"/>
              <a:t>any</a:t>
            </a:r>
            <a:r>
              <a:rPr dirty="0" spc="-20"/>
              <a:t> </a:t>
            </a:r>
            <a:r>
              <a:rPr dirty="0"/>
              <a:t>regular</a:t>
            </a:r>
            <a:r>
              <a:rPr dirty="0" spc="-50"/>
              <a:t> </a:t>
            </a:r>
            <a:r>
              <a:rPr dirty="0"/>
              <a:t>session</a:t>
            </a:r>
            <a:r>
              <a:rPr dirty="0" spc="-35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 spc="-25"/>
              <a:t>the </a:t>
            </a:r>
            <a:r>
              <a:rPr dirty="0" spc="-10"/>
              <a:t>body,</a:t>
            </a:r>
            <a:r>
              <a:rPr dirty="0" spc="-45"/>
              <a:t> </a:t>
            </a:r>
            <a:r>
              <a:rPr dirty="0"/>
              <a:t>upon</a:t>
            </a:r>
            <a:r>
              <a:rPr dirty="0" spc="-40"/>
              <a:t> </a:t>
            </a:r>
            <a:r>
              <a:rPr dirty="0"/>
              <a:t>proposition</a:t>
            </a:r>
            <a:r>
              <a:rPr dirty="0" spc="-40"/>
              <a:t>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/>
              <a:t>writing,</a:t>
            </a:r>
            <a:r>
              <a:rPr dirty="0" spc="-35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by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/>
              <a:t>majority</a:t>
            </a:r>
            <a:r>
              <a:rPr dirty="0" spc="-40"/>
              <a:t> </a:t>
            </a:r>
            <a:r>
              <a:rPr dirty="0"/>
              <a:t>vote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40"/>
              <a:t> </a:t>
            </a:r>
            <a:r>
              <a:rPr dirty="0" spc="-10"/>
              <a:t>those </a:t>
            </a:r>
            <a:r>
              <a:rPr dirty="0"/>
              <a:t>present</a:t>
            </a:r>
            <a:r>
              <a:rPr dirty="0" spc="-50"/>
              <a:t> </a:t>
            </a:r>
            <a:r>
              <a:rPr dirty="0"/>
              <a:t>and</a:t>
            </a:r>
            <a:r>
              <a:rPr dirty="0" spc="-20"/>
              <a:t> </a:t>
            </a:r>
            <a:r>
              <a:rPr dirty="0" spc="-10"/>
              <a:t>voting.</a:t>
            </a:r>
            <a:r>
              <a:rPr dirty="0" spc="-130"/>
              <a:t> </a:t>
            </a:r>
            <a:r>
              <a:rPr dirty="0"/>
              <a:t>Any</a:t>
            </a:r>
            <a:r>
              <a:rPr dirty="0" spc="-5"/>
              <a:t> </a:t>
            </a:r>
            <a:r>
              <a:rPr dirty="0"/>
              <a:t>alteration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20"/>
              <a:t> </a:t>
            </a:r>
            <a:r>
              <a:rPr dirty="0"/>
              <a:t>amendment</a:t>
            </a:r>
            <a:r>
              <a:rPr dirty="0" spc="-50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 spc="-10"/>
              <a:t>rules </a:t>
            </a:r>
            <a:r>
              <a:rPr dirty="0"/>
              <a:t>provided</a:t>
            </a:r>
            <a:r>
              <a:rPr dirty="0" spc="-55"/>
              <a:t> </a:t>
            </a:r>
            <a:r>
              <a:rPr dirty="0"/>
              <a:t>herein</a:t>
            </a:r>
            <a:r>
              <a:rPr dirty="0" spc="-35"/>
              <a:t> </a:t>
            </a:r>
            <a:r>
              <a:rPr dirty="0"/>
              <a:t>shall</a:t>
            </a:r>
            <a:r>
              <a:rPr dirty="0" spc="-35"/>
              <a:t> </a:t>
            </a:r>
            <a:r>
              <a:rPr dirty="0"/>
              <a:t>be</a:t>
            </a:r>
            <a:r>
              <a:rPr dirty="0" spc="-25"/>
              <a:t> </a:t>
            </a:r>
            <a:r>
              <a:rPr dirty="0"/>
              <a:t>in</a:t>
            </a:r>
            <a:r>
              <a:rPr dirty="0" spc="-20"/>
              <a:t> </a:t>
            </a:r>
            <a:r>
              <a:rPr dirty="0"/>
              <a:t>accordance</a:t>
            </a:r>
            <a:r>
              <a:rPr dirty="0" spc="-65"/>
              <a:t> </a:t>
            </a:r>
            <a:r>
              <a:rPr dirty="0"/>
              <a:t>with</a:t>
            </a:r>
            <a:r>
              <a:rPr dirty="0" spc="-30"/>
              <a:t> </a:t>
            </a:r>
            <a:r>
              <a:rPr dirty="0"/>
              <a:t>procedures</a:t>
            </a:r>
            <a:r>
              <a:rPr dirty="0" spc="-65"/>
              <a:t> </a:t>
            </a:r>
            <a:r>
              <a:rPr dirty="0"/>
              <a:t>provided</a:t>
            </a:r>
            <a:r>
              <a:rPr dirty="0" spc="-55"/>
              <a:t> </a:t>
            </a:r>
            <a:r>
              <a:rPr dirty="0" spc="-25"/>
              <a:t>or </a:t>
            </a:r>
            <a:r>
              <a:rPr dirty="0"/>
              <a:t>permitted</a:t>
            </a:r>
            <a:r>
              <a:rPr dirty="0" spc="-70"/>
              <a:t> </a:t>
            </a:r>
            <a:r>
              <a:rPr dirty="0"/>
              <a:t>by</a:t>
            </a:r>
            <a:r>
              <a:rPr dirty="0" spc="-60"/>
              <a:t> </a:t>
            </a:r>
            <a:r>
              <a:rPr dirty="0"/>
              <a:t>Robert’s</a:t>
            </a:r>
            <a:r>
              <a:rPr dirty="0" spc="-60"/>
              <a:t> </a:t>
            </a:r>
            <a:r>
              <a:rPr dirty="0"/>
              <a:t>Rules</a:t>
            </a:r>
            <a:r>
              <a:rPr dirty="0" spc="-50"/>
              <a:t> </a:t>
            </a:r>
            <a:r>
              <a:rPr dirty="0"/>
              <a:t>of</a:t>
            </a:r>
            <a:r>
              <a:rPr dirty="0" spc="-55"/>
              <a:t> </a:t>
            </a:r>
            <a:r>
              <a:rPr dirty="0" spc="-10"/>
              <a:t>Order,</a:t>
            </a:r>
            <a:r>
              <a:rPr dirty="0" spc="-80"/>
              <a:t> </a:t>
            </a:r>
            <a:r>
              <a:rPr dirty="0"/>
              <a:t>Newly</a:t>
            </a:r>
            <a:r>
              <a:rPr dirty="0" spc="-45"/>
              <a:t> </a:t>
            </a:r>
            <a:r>
              <a:rPr dirty="0" spc="-10"/>
              <a:t>Revised.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2003" y="227075"/>
            <a:ext cx="5758815" cy="912494"/>
            <a:chOff x="32003" y="227075"/>
            <a:chExt cx="5758815" cy="912494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227075"/>
              <a:ext cx="2306574" cy="912113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2224" y="227075"/>
              <a:ext cx="771906" cy="912113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30552" y="227075"/>
              <a:ext cx="3659886" cy="912113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21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Article</a:t>
            </a:r>
            <a:r>
              <a:rPr dirty="0" spc="-50"/>
              <a:t> </a:t>
            </a:r>
            <a:r>
              <a:rPr dirty="0"/>
              <a:t>X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35"/>
              <a:t> </a:t>
            </a:r>
            <a:r>
              <a:rPr dirty="0"/>
              <a:t>National</a:t>
            </a:r>
            <a:r>
              <a:rPr dirty="0" spc="-55"/>
              <a:t> </a:t>
            </a:r>
            <a:r>
              <a:rPr dirty="0" spc="-10"/>
              <a:t>Bylaws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93928" y="1374774"/>
            <a:ext cx="7287895" cy="4541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68325" indent="-555625">
              <a:lnSpc>
                <a:spcPct val="100000"/>
              </a:lnSpc>
              <a:spcBef>
                <a:spcPts val="95"/>
              </a:spcBef>
              <a:buFont typeface="Arial"/>
              <a:buAutoNum type="arabicPeriod"/>
              <a:tabLst>
                <a:tab pos="568325" algn="l"/>
              </a:tabLst>
            </a:pPr>
            <a:r>
              <a:rPr dirty="0" sz="2800">
                <a:latin typeface="Arial"/>
                <a:cs typeface="Arial"/>
              </a:rPr>
              <a:t>Helps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organization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achieve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its</a:t>
            </a:r>
            <a:r>
              <a:rPr dirty="0" sz="2800" spc="-10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purpose.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75"/>
              </a:spcBef>
              <a:buFont typeface="Arial"/>
              <a:buAutoNum type="arabicPeriod"/>
            </a:pPr>
            <a:endParaRPr sz="2800">
              <a:latin typeface="Arial"/>
              <a:cs typeface="Arial"/>
            </a:endParaRPr>
          </a:p>
          <a:p>
            <a:pPr marL="568325" indent="-555625">
              <a:lnSpc>
                <a:spcPct val="100000"/>
              </a:lnSpc>
              <a:buAutoNum type="arabicPeriod"/>
              <a:tabLst>
                <a:tab pos="568325" algn="l"/>
              </a:tabLst>
            </a:pPr>
            <a:r>
              <a:rPr dirty="0" sz="2800">
                <a:latin typeface="Arial"/>
                <a:cs typeface="Arial"/>
              </a:rPr>
              <a:t>Provides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equal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treatment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for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all.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60"/>
              </a:spcBef>
              <a:buFont typeface="Arial"/>
              <a:buAutoNum type="arabicPeriod"/>
            </a:pPr>
            <a:endParaRPr sz="2800">
              <a:latin typeface="Arial"/>
              <a:cs typeface="Arial"/>
            </a:endParaRPr>
          </a:p>
          <a:p>
            <a:pPr marL="568325" indent="-555625">
              <a:lnSpc>
                <a:spcPct val="100000"/>
              </a:lnSpc>
              <a:buAutoNum type="arabicPeriod"/>
              <a:tabLst>
                <a:tab pos="568325" algn="l"/>
              </a:tabLst>
            </a:pPr>
            <a:r>
              <a:rPr dirty="0" sz="2800">
                <a:latin typeface="Arial"/>
                <a:cs typeface="Arial"/>
              </a:rPr>
              <a:t>Expedites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business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saves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time.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75"/>
              </a:spcBef>
              <a:buFont typeface="Arial"/>
              <a:buAutoNum type="arabicPeriod"/>
            </a:pPr>
            <a:endParaRPr sz="2800">
              <a:latin typeface="Arial"/>
              <a:cs typeface="Arial"/>
            </a:endParaRPr>
          </a:p>
          <a:p>
            <a:pPr marL="568325" indent="-555625">
              <a:lnSpc>
                <a:spcPct val="100000"/>
              </a:lnSpc>
              <a:buAutoNum type="arabicPeriod"/>
              <a:tabLst>
                <a:tab pos="568325" algn="l"/>
              </a:tabLst>
            </a:pPr>
            <a:r>
              <a:rPr dirty="0" sz="2800">
                <a:latin typeface="Arial"/>
                <a:cs typeface="Arial"/>
              </a:rPr>
              <a:t>Maintains</a:t>
            </a:r>
            <a:r>
              <a:rPr dirty="0" sz="2800" spc="-13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order.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75"/>
              </a:spcBef>
              <a:buFont typeface="Arial"/>
              <a:buAutoNum type="arabicPeriod"/>
            </a:pPr>
            <a:endParaRPr sz="2800">
              <a:latin typeface="Arial"/>
              <a:cs typeface="Arial"/>
            </a:endParaRPr>
          </a:p>
          <a:p>
            <a:pPr marL="568325" indent="-555625">
              <a:lnSpc>
                <a:spcPct val="100000"/>
              </a:lnSpc>
              <a:buAutoNum type="arabicPeriod"/>
              <a:tabLst>
                <a:tab pos="568325" algn="l"/>
              </a:tabLst>
            </a:pPr>
            <a:r>
              <a:rPr dirty="0" sz="2800">
                <a:latin typeface="Arial"/>
                <a:cs typeface="Arial"/>
              </a:rPr>
              <a:t>Protects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the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right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the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majority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decide.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32003" y="7620"/>
            <a:ext cx="5603240" cy="1351280"/>
            <a:chOff x="32003" y="7620"/>
            <a:chExt cx="5603240" cy="135128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7620"/>
              <a:ext cx="2373630" cy="912113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3" y="446532"/>
              <a:ext cx="5602986" cy="91211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650"/>
              </a:lnSpc>
              <a:spcBef>
                <a:spcPts val="100"/>
              </a:spcBef>
            </a:pPr>
            <a:r>
              <a:rPr dirty="0"/>
              <a:t>Why</a:t>
            </a:r>
            <a:r>
              <a:rPr dirty="0" spc="-35"/>
              <a:t> </a:t>
            </a:r>
            <a:r>
              <a:rPr dirty="0" spc="-25"/>
              <a:t>Use</a:t>
            </a:r>
          </a:p>
          <a:p>
            <a:pPr marL="12700">
              <a:lnSpc>
                <a:spcPts val="3650"/>
              </a:lnSpc>
            </a:pPr>
            <a:r>
              <a:rPr dirty="0"/>
              <a:t>Parliamentary</a:t>
            </a:r>
            <a:r>
              <a:rPr dirty="0" spc="-120"/>
              <a:t> </a:t>
            </a:r>
            <a:r>
              <a:rPr dirty="0" spc="-10"/>
              <a:t>Procedure?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93928" y="1374774"/>
            <a:ext cx="8432800" cy="45065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68325" indent="-555625">
              <a:lnSpc>
                <a:spcPct val="100000"/>
              </a:lnSpc>
              <a:spcBef>
                <a:spcPts val="95"/>
              </a:spcBef>
              <a:buFont typeface="Arial"/>
              <a:buAutoNum type="arabicPeriod" startAt="6"/>
              <a:tabLst>
                <a:tab pos="568325" algn="l"/>
              </a:tabLst>
            </a:pPr>
            <a:r>
              <a:rPr dirty="0" sz="2800">
                <a:latin typeface="Arial"/>
                <a:cs typeface="Arial"/>
              </a:rPr>
              <a:t>Protects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the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right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the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minority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be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heard.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45"/>
              </a:spcBef>
              <a:buFont typeface="Arial"/>
              <a:buAutoNum type="arabicPeriod" startAt="6"/>
            </a:pPr>
            <a:endParaRPr sz="2800">
              <a:latin typeface="Arial"/>
              <a:cs typeface="Arial"/>
            </a:endParaRPr>
          </a:p>
          <a:p>
            <a:pPr marL="568325" indent="-555625">
              <a:lnSpc>
                <a:spcPct val="100000"/>
              </a:lnSpc>
              <a:buAutoNum type="arabicPeriod" startAt="6"/>
              <a:tabLst>
                <a:tab pos="568325" algn="l"/>
              </a:tabLst>
            </a:pPr>
            <a:r>
              <a:rPr dirty="0" sz="2800">
                <a:latin typeface="Arial"/>
                <a:cs typeface="Arial"/>
              </a:rPr>
              <a:t>Protects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the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rights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members.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45"/>
              </a:spcBef>
              <a:buFont typeface="Arial"/>
              <a:buAutoNum type="arabicPeriod" startAt="6"/>
            </a:pPr>
            <a:endParaRPr sz="2800">
              <a:latin typeface="Arial"/>
              <a:cs typeface="Arial"/>
            </a:endParaRPr>
          </a:p>
          <a:p>
            <a:pPr marL="568325" indent="-555625">
              <a:lnSpc>
                <a:spcPct val="100000"/>
              </a:lnSpc>
              <a:buAutoNum type="arabicPeriod" startAt="6"/>
              <a:tabLst>
                <a:tab pos="568325" algn="l"/>
              </a:tabLst>
            </a:pPr>
            <a:r>
              <a:rPr dirty="0" sz="2800">
                <a:latin typeface="Arial"/>
                <a:cs typeface="Arial"/>
              </a:rPr>
              <a:t>Protects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the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rights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absentees.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30"/>
              </a:spcBef>
              <a:buFont typeface="Arial"/>
              <a:buAutoNum type="arabicPeriod" startAt="6"/>
            </a:pPr>
            <a:endParaRPr sz="2800">
              <a:latin typeface="Arial"/>
              <a:cs typeface="Arial"/>
            </a:endParaRPr>
          </a:p>
          <a:p>
            <a:pPr marL="586740" marR="476250" indent="-574675">
              <a:lnSpc>
                <a:spcPts val="3020"/>
              </a:lnSpc>
              <a:buAutoNum type="arabicPeriod" startAt="6"/>
              <a:tabLst>
                <a:tab pos="586740" algn="l"/>
              </a:tabLst>
            </a:pPr>
            <a:r>
              <a:rPr dirty="0" sz="2800">
                <a:latin typeface="Arial"/>
                <a:cs typeface="Arial"/>
              </a:rPr>
              <a:t>Helps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members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understand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the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universal</a:t>
            </a:r>
            <a:r>
              <a:rPr dirty="0" sz="2800" spc="-10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rules </a:t>
            </a:r>
            <a:r>
              <a:rPr dirty="0" sz="2800">
                <a:latin typeface="Arial"/>
                <a:cs typeface="Arial"/>
              </a:rPr>
              <a:t>that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are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useful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in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any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organization.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5"/>
              </a:spcBef>
              <a:buFont typeface="Arial"/>
              <a:buAutoNum type="arabicPeriod" startAt="6"/>
            </a:pPr>
            <a:endParaRPr sz="2800">
              <a:latin typeface="Arial"/>
              <a:cs typeface="Arial"/>
            </a:endParaRPr>
          </a:p>
          <a:p>
            <a:pPr marL="605790" indent="-593090">
              <a:lnSpc>
                <a:spcPct val="100000"/>
              </a:lnSpc>
              <a:spcBef>
                <a:spcPts val="5"/>
              </a:spcBef>
              <a:buAutoNum type="arabicPeriod" startAt="6"/>
              <a:tabLst>
                <a:tab pos="605790" algn="l"/>
              </a:tabLst>
            </a:pPr>
            <a:r>
              <a:rPr dirty="0" sz="2800">
                <a:latin typeface="Arial"/>
                <a:cs typeface="Arial"/>
              </a:rPr>
              <a:t>Makes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for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meetings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that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members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want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attend.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32003" y="7620"/>
            <a:ext cx="5603240" cy="1351280"/>
            <a:chOff x="32003" y="7620"/>
            <a:chExt cx="5603240" cy="135128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03" y="7620"/>
              <a:ext cx="2373630" cy="912113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03" y="446532"/>
              <a:ext cx="5602986" cy="91211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650"/>
              </a:lnSpc>
              <a:spcBef>
                <a:spcPts val="100"/>
              </a:spcBef>
            </a:pPr>
            <a:r>
              <a:rPr dirty="0"/>
              <a:t>Why</a:t>
            </a:r>
            <a:r>
              <a:rPr dirty="0" spc="-35"/>
              <a:t> </a:t>
            </a:r>
            <a:r>
              <a:rPr dirty="0" spc="-25"/>
              <a:t>Use</a:t>
            </a:r>
          </a:p>
          <a:p>
            <a:pPr marL="12700">
              <a:lnSpc>
                <a:spcPts val="3650"/>
              </a:lnSpc>
            </a:pPr>
            <a:r>
              <a:rPr dirty="0"/>
              <a:t>Parliamentary</a:t>
            </a:r>
            <a:r>
              <a:rPr dirty="0" spc="-120"/>
              <a:t> </a:t>
            </a:r>
            <a:r>
              <a:rPr dirty="0" spc="-10"/>
              <a:t>Procedure?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3" y="227075"/>
            <a:ext cx="4668774" cy="91211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21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Where’s</a:t>
            </a:r>
            <a:r>
              <a:rPr dirty="0" spc="-110"/>
              <a:t> </a:t>
            </a:r>
            <a:r>
              <a:rPr dirty="0"/>
              <a:t>the</a:t>
            </a:r>
            <a:r>
              <a:rPr dirty="0" spc="-220"/>
              <a:t> </a:t>
            </a:r>
            <a:r>
              <a:rPr dirty="0" spc="-10"/>
              <a:t>Agenda?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4" name="object 4" descr=""/>
          <p:cNvSpPr txBox="1"/>
          <p:nvPr/>
        </p:nvSpPr>
        <p:spPr>
          <a:xfrm>
            <a:off x="707542" y="1388490"/>
            <a:ext cx="7628890" cy="436626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 marR="14859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without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agenda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unproductive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aimless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affair </a:t>
            </a:r>
            <a:r>
              <a:rPr dirty="0" sz="2000">
                <a:latin typeface="Arial"/>
                <a:cs typeface="Arial"/>
              </a:rPr>
              <a:t>that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will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discourage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even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most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zealous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member.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25"/>
              </a:spcBef>
            </a:pP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90000"/>
              </a:lnSpc>
            </a:pPr>
            <a:r>
              <a:rPr dirty="0" sz="2000">
                <a:latin typeface="Arial"/>
                <a:cs typeface="Arial"/>
              </a:rPr>
              <a:t>When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chair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calls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order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agenda,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order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of </a:t>
            </a:r>
            <a:r>
              <a:rPr dirty="0" sz="2000">
                <a:latin typeface="Arial"/>
                <a:cs typeface="Arial"/>
              </a:rPr>
              <a:t>business,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offered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body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membership)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approval.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If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no </a:t>
            </a:r>
            <a:r>
              <a:rPr dirty="0" sz="2000">
                <a:latin typeface="Arial"/>
                <a:cs typeface="Arial"/>
              </a:rPr>
              <a:t>agenda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order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business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offered,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ask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it.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If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certain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points </a:t>
            </a:r>
            <a:r>
              <a:rPr dirty="0" sz="2000">
                <a:latin typeface="Arial"/>
                <a:cs typeface="Arial"/>
              </a:rPr>
              <a:t>you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interested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appear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included,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rise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either </a:t>
            </a:r>
            <a:r>
              <a:rPr dirty="0" sz="2000">
                <a:latin typeface="Arial"/>
                <a:cs typeface="Arial"/>
              </a:rPr>
              <a:t>inquire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about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them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MOVE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add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them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agenda.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70"/>
              </a:spcBef>
            </a:pPr>
            <a:endParaRPr sz="2000">
              <a:latin typeface="Arial"/>
              <a:cs typeface="Arial"/>
            </a:endParaRPr>
          </a:p>
          <a:p>
            <a:pPr algn="just" marL="12700" marR="300990">
              <a:lnSpc>
                <a:spcPct val="90000"/>
              </a:lnSpc>
            </a:pPr>
            <a:r>
              <a:rPr dirty="0" sz="2000">
                <a:latin typeface="Arial"/>
                <a:cs typeface="Arial"/>
              </a:rPr>
              <a:t>Once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agenda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approved,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meeting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limited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points </a:t>
            </a:r>
            <a:r>
              <a:rPr dirty="0" sz="2000">
                <a:latin typeface="Arial"/>
                <a:cs typeface="Arial"/>
              </a:rPr>
              <a:t>included.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usually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take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care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other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matters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(i.e.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tensions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and </a:t>
            </a:r>
            <a:r>
              <a:rPr dirty="0" sz="2000">
                <a:latin typeface="Arial"/>
                <a:cs typeface="Arial"/>
              </a:rPr>
              <a:t>positives)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under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“good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order.”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Monica Levy</dc:creator>
  <dc:title>PowerPoint Presentation</dc:title>
  <dcterms:created xsi:type="dcterms:W3CDTF">2025-08-31T02:24:13Z</dcterms:created>
  <dcterms:modified xsi:type="dcterms:W3CDTF">2025-08-31T02:24:13Z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2025-08-31T00:00:00Z</vt:filetime>
  </property>
  <property fmtid="{D5CDD505-2E9C-101B-9397-08002B2CF9AE}" pid="5" name="Producer">
    <vt:lpwstr>Microsoft® PowerPoint® for Microsoft 365</vt:lpwstr>
  </property>
</Properties>
</file>